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ink/ink4.xml" ContentType="application/inkml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ink/ink2.xml" ContentType="application/inkml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ink/ink3.xml" ContentType="application/inkml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8"/>
  </p:notesMasterIdLst>
  <p:sldIdLst>
    <p:sldId id="256" r:id="rId2"/>
    <p:sldId id="267" r:id="rId3"/>
    <p:sldId id="257" r:id="rId4"/>
    <p:sldId id="259" r:id="rId5"/>
    <p:sldId id="261" r:id="rId6"/>
    <p:sldId id="262" r:id="rId7"/>
    <p:sldId id="263" r:id="rId8"/>
    <p:sldId id="264" r:id="rId9"/>
    <p:sldId id="268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3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305" r:id="rId36"/>
    <p:sldId id="307" r:id="rId37"/>
    <p:sldId id="308" r:id="rId38"/>
    <p:sldId id="309" r:id="rId39"/>
    <p:sldId id="310" r:id="rId40"/>
    <p:sldId id="312" r:id="rId41"/>
    <p:sldId id="311" r:id="rId42"/>
    <p:sldId id="318" r:id="rId43"/>
    <p:sldId id="319" r:id="rId44"/>
    <p:sldId id="320" r:id="rId45"/>
    <p:sldId id="297" r:id="rId46"/>
    <p:sldId id="325" r:id="rId47"/>
    <p:sldId id="326" r:id="rId48"/>
    <p:sldId id="327" r:id="rId49"/>
    <p:sldId id="300" r:id="rId50"/>
    <p:sldId id="302" r:id="rId51"/>
    <p:sldId id="303" r:id="rId52"/>
    <p:sldId id="304" r:id="rId53"/>
    <p:sldId id="313" r:id="rId54"/>
    <p:sldId id="321" r:id="rId55"/>
    <p:sldId id="322" r:id="rId56"/>
    <p:sldId id="316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598" autoAdjust="0"/>
  </p:normalViewPr>
  <p:slideViewPr>
    <p:cSldViewPr>
      <p:cViewPr>
        <p:scale>
          <a:sx n="86" d="100"/>
          <a:sy n="86" d="100"/>
        </p:scale>
        <p:origin x="-2334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 доход (243656 тыс)</c:v>
                </c:pt>
              </c:strCache>
            </c:strRef>
          </c:tx>
          <c:cat>
            <c:strRef>
              <c:f>Лист1!$A$2:$A$3</c:f>
              <c:strCache>
                <c:ptCount val="1"/>
                <c:pt idx="0">
                  <c:v>тыс.руб.поступление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243656.6</c:v>
                </c:pt>
              </c:numCache>
            </c:numRef>
          </c:val>
          <c:bubble3D val="1"/>
          <c:extLst xmlns:c16r2="http://schemas.microsoft.com/office/drawing/2015/06/chart">
            <c:ext xmlns:c16="http://schemas.microsoft.com/office/drawing/2014/chart" uri="{C3380CC4-5D6E-409C-BE32-E72D297353CC}">
              <c16:uniqueId val="{00000000-B6FB-1846-99BC-6FDCDE6E83E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 доход (288037 тыс)</c:v>
                </c:pt>
              </c:strCache>
            </c:strRef>
          </c:tx>
          <c:cat>
            <c:strRef>
              <c:f>Лист1!$A$2:$A$3</c:f>
              <c:strCache>
                <c:ptCount val="1"/>
                <c:pt idx="0">
                  <c:v>тыс.руб.поступление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288037.5</c:v>
                </c:pt>
              </c:numCache>
            </c:numRef>
          </c:val>
          <c:bubble3D val="1"/>
          <c:extLst xmlns:c16r2="http://schemas.microsoft.com/office/drawing/2015/06/chart">
            <c:ext xmlns:c16="http://schemas.microsoft.com/office/drawing/2014/chart" uri="{C3380CC4-5D6E-409C-BE32-E72D297353CC}">
              <c16:uniqueId val="{00000001-B6FB-1846-99BC-6FDCDE6E83E8}"/>
            </c:ext>
          </c:extLst>
        </c:ser>
        <c:dLbls>
          <c:showVal val="1"/>
        </c:dLbls>
        <c:gapWidth val="75"/>
        <c:shape val="cone"/>
        <c:axId val="160707712"/>
        <c:axId val="160709248"/>
        <c:axId val="115722432"/>
      </c:bar3DChart>
      <c:catAx>
        <c:axId val="160707712"/>
        <c:scaling>
          <c:orientation val="minMax"/>
        </c:scaling>
        <c:axPos val="b"/>
        <c:majorTickMark val="none"/>
        <c:tickLblPos val="nextTo"/>
        <c:crossAx val="160709248"/>
        <c:crosses val="autoZero"/>
        <c:auto val="1"/>
        <c:lblAlgn val="ctr"/>
        <c:lblOffset val="100"/>
      </c:catAx>
      <c:valAx>
        <c:axId val="160709248"/>
        <c:scaling>
          <c:orientation val="minMax"/>
        </c:scaling>
        <c:axPos val="l"/>
        <c:numFmt formatCode="General" sourceLinked="1"/>
        <c:majorTickMark val="none"/>
        <c:tickLblPos val="nextTo"/>
        <c:crossAx val="160707712"/>
        <c:crosses val="autoZero"/>
        <c:crossBetween val="between"/>
      </c:valAx>
      <c:serAx>
        <c:axId val="115722432"/>
        <c:scaling>
          <c:orientation val="minMax"/>
        </c:scaling>
        <c:delete val="1"/>
        <c:axPos val="b"/>
        <c:majorTickMark val="none"/>
        <c:tickLblPos val="none"/>
        <c:crossAx val="160709248"/>
        <c:crosses val="autoZero"/>
      </c:serAx>
    </c:plotArea>
    <c:legend>
      <c:legendPos val="b"/>
      <c:layout>
        <c:manualLayout>
          <c:xMode val="edge"/>
          <c:yMode val="edge"/>
          <c:x val="0.19453414489893306"/>
          <c:y val="0.85015612569152876"/>
          <c:w val="0.70170981819013789"/>
          <c:h val="0.13460819819335273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0.16709452917929754"/>
          <c:y val="0.10552537536288779"/>
          <c:w val="0.80776703021453788"/>
          <c:h val="0.65535753523380846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оплата труда 211 КОСГУ</c:v>
                </c:pt>
                <c:pt idx="1">
                  <c:v>налоги и взносы 213 КОСГУ</c:v>
                </c:pt>
                <c:pt idx="2">
                  <c:v>оказание услуг 226 КОСГУ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148569.9</c:v>
                </c:pt>
                <c:pt idx="1">
                  <c:v>48278.5</c:v>
                </c:pt>
                <c:pt idx="2">
                  <c:v>36148.300000000003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559-A44A-9F33-99D538F5878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оплата труда 211 КОСГУ</c:v>
                </c:pt>
                <c:pt idx="1">
                  <c:v>налоги и взносы 213 КОСГУ</c:v>
                </c:pt>
                <c:pt idx="2">
                  <c:v>оказание услуг 226 КОСГУ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176199.2</c:v>
                </c:pt>
                <c:pt idx="1">
                  <c:v>57267.9</c:v>
                </c:pt>
                <c:pt idx="2">
                  <c:v>46318.3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559-A44A-9F33-99D538F58787}"/>
            </c:ext>
          </c:extLst>
        </c:ser>
        <c:shape val="cylinder"/>
        <c:axId val="162371456"/>
        <c:axId val="162372992"/>
        <c:axId val="160732480"/>
      </c:bar3DChart>
      <c:catAx>
        <c:axId val="162371456"/>
        <c:scaling>
          <c:orientation val="minMax"/>
        </c:scaling>
        <c:axPos val="b"/>
        <c:numFmt formatCode="General" sourceLinked="1"/>
        <c:majorTickMark val="none"/>
        <c:tickLblPos val="none"/>
        <c:crossAx val="162372992"/>
        <c:crosses val="autoZero"/>
        <c:auto val="1"/>
        <c:lblAlgn val="ctr"/>
        <c:lblOffset val="100"/>
      </c:catAx>
      <c:valAx>
        <c:axId val="16237299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62371456"/>
        <c:crosses val="autoZero"/>
        <c:crossBetween val="between"/>
      </c:valAx>
      <c:serAx>
        <c:axId val="160732480"/>
        <c:scaling>
          <c:orientation val="minMax"/>
        </c:scaling>
        <c:axPos val="b"/>
        <c:majorTickMark val="none"/>
        <c:tickLblPos val="none"/>
        <c:crossAx val="162372992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aseline="0"/>
            </a:pPr>
            <a:endParaRPr lang="ru-RU"/>
          </a:p>
        </c:txPr>
      </c:dTable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Доход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поступление 2024 год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2024 год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4.4000000000000004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82-7D45-B783-7D8452CA516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поступление 2025 год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2024 год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82-7D45-B783-7D8452CA516B}"/>
            </c:ext>
          </c:extLst>
        </c:ser>
        <c:gapWidth val="75"/>
        <c:axId val="162302592"/>
        <c:axId val="162304384"/>
      </c:barChart>
      <c:catAx>
        <c:axId val="162302592"/>
        <c:scaling>
          <c:orientation val="minMax"/>
        </c:scaling>
        <c:delete val="1"/>
        <c:axPos val="b"/>
        <c:numFmt formatCode="General" sourceLinked="0"/>
        <c:majorTickMark val="none"/>
        <c:tickLblPos val="none"/>
        <c:crossAx val="162304384"/>
        <c:crosses val="autoZero"/>
        <c:auto val="1"/>
        <c:lblAlgn val="ctr"/>
        <c:lblOffset val="100"/>
      </c:catAx>
      <c:valAx>
        <c:axId val="16230438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crossAx val="16230259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23034869774666189"/>
          <c:y val="3.4000930675080858E-2"/>
          <c:w val="0.73565864520258051"/>
          <c:h val="0.55442148470619068"/>
        </c:manualLayout>
      </c:layout>
      <c:barChart>
        <c:barDir val="col"/>
        <c:grouping val="clustered"/>
        <c:ser>
          <c:idx val="0"/>
          <c:order val="0"/>
          <c:tx>
            <c:strRef>
              <c:f>'[Диаграмма в Microsoft PowerPoint]Лист1'!$E$19</c:f>
              <c:strCache>
                <c:ptCount val="1"/>
                <c:pt idx="0">
                  <c:v>Сумма (руб.)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'[Диаграмма в Microsoft PowerPoint]Лист1'!$D$20:$D$34</c:f>
              <c:strCache>
                <c:ptCount val="15"/>
                <c:pt idx="0">
                  <c:v>Прочие выплаты</c:v>
                </c:pt>
                <c:pt idx="1">
                  <c:v>Суточные расходы в командировке</c:v>
                </c:pt>
                <c:pt idx="2">
                  <c:v>Оплата труда, материальная помощь</c:v>
                </c:pt>
                <c:pt idx="3">
                  <c:v>Начисления на оплату труда</c:v>
                </c:pt>
                <c:pt idx="4">
                  <c:v>Расходы на капитальный ремонт гос. имущества</c:v>
                </c:pt>
                <c:pt idx="5">
                  <c:v>Услуги связи</c:v>
                </c:pt>
                <c:pt idx="6">
                  <c:v>Услуги по вывозу умерших</c:v>
                </c:pt>
                <c:pt idx="7">
                  <c:v>Коммунальные услуги</c:v>
                </c:pt>
                <c:pt idx="8">
                  <c:v>Коммунальные услуги (вывоз мусора)</c:v>
                </c:pt>
                <c:pt idx="9">
                  <c:v>Услуги по содержанию имущества</c:v>
                </c:pt>
                <c:pt idx="10">
                  <c:v>Прочие работы и услуги</c:v>
                </c:pt>
                <c:pt idx="11">
                  <c:v>Услуги страхования</c:v>
                </c:pt>
                <c:pt idx="12">
                  <c:v>Приобретение основных средств</c:v>
                </c:pt>
                <c:pt idx="13">
                  <c:v>Увеличение стоимости материальных запасов</c:v>
                </c:pt>
                <c:pt idx="14">
                  <c:v>Прочие налоги и государственная пошлина</c:v>
                </c:pt>
              </c:strCache>
            </c:strRef>
          </c:cat>
          <c:val>
            <c:numRef>
              <c:f>'[Диаграмма в Microsoft PowerPoint]Лист1'!$E$20:$E$34</c:f>
              <c:numCache>
                <c:formatCode>#,##0.00</c:formatCode>
                <c:ptCount val="15"/>
                <c:pt idx="0">
                  <c:v>485285.7200000002</c:v>
                </c:pt>
                <c:pt idx="1">
                  <c:v>37300</c:v>
                </c:pt>
                <c:pt idx="2">
                  <c:v>14660889.84</c:v>
                </c:pt>
                <c:pt idx="3">
                  <c:v>4695100.49</c:v>
                </c:pt>
                <c:pt idx="4">
                  <c:v>544757.63</c:v>
                </c:pt>
                <c:pt idx="5">
                  <c:v>388033.33</c:v>
                </c:pt>
                <c:pt idx="6">
                  <c:v>20500</c:v>
                </c:pt>
                <c:pt idx="7">
                  <c:v>11831501.050000004</c:v>
                </c:pt>
                <c:pt idx="8">
                  <c:v>722746.71</c:v>
                </c:pt>
                <c:pt idx="9">
                  <c:v>2547318.2400000002</c:v>
                </c:pt>
                <c:pt idx="10">
                  <c:v>5759540.7600000007</c:v>
                </c:pt>
                <c:pt idx="11">
                  <c:v>43041.760000000002</c:v>
                </c:pt>
                <c:pt idx="12">
                  <c:v>433680</c:v>
                </c:pt>
                <c:pt idx="13">
                  <c:v>10064321.26</c:v>
                </c:pt>
                <c:pt idx="14">
                  <c:v>684453.23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DD-1F43-BFFC-8CFC5B7F0BCF}"/>
            </c:ext>
          </c:extLst>
        </c:ser>
        <c:gapWidth val="219"/>
        <c:overlap val="-27"/>
        <c:axId val="114952064"/>
        <c:axId val="115625984"/>
      </c:barChart>
      <c:catAx>
        <c:axId val="1149520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625984"/>
        <c:crosses val="autoZero"/>
        <c:auto val="1"/>
        <c:lblAlgn val="ctr"/>
        <c:lblOffset val="100"/>
      </c:catAx>
      <c:valAx>
        <c:axId val="1156259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95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4:32:14.1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0 491 24575,'83'0'0,"-1"0"0,1 0 0,9 0 0,3 0 0,4 0 0,-12 0 0,4 0 0,1 0 0,-1 0-246,-5 0 0,1 0 0,-2 0 0,-1 0 0,-5 0 0,-1 0 0,-1 0 0,-3 0-53,10 0 1,-3 0-1,-3 0 701,23 0 1,-4 0-403,-4 0 0,-2 0 0,-7 0 0,-2 0 247,-3 0 0,-2 0-247,-5 0 0,-2 0 0,-6 0 0,-3 0 0,-7 0 0,-2 0 983,27 0-486,-22 0-412,-16 0-85,20 0 0,-6 0 0,8 0 0,-1 0 0,6 0 0,4 0-328,17 0 0,6 0 0,2 0 209,-15 0 0,3 0 1,0 0-1,0 0 119,-1 0 0,0 0 0,-1 0 0,-1 0 0,20 0 0,-3 0 0,-3 0-57,-13 0 1,-3 0 0,-5 1 56,7 0 0,-8 1 0,25 1 0,-47 0 0,-26-2 0,-16-1 983,-7 0-521,-27-2-279,6-7-183,-19-8 0,16-7 0,6-2 0,6 3 0,10 5 0,6 7 0,5 6 0,5 3 0,7 2 0,8 1 0,4 4 0,0 3 0,-6 5 0,-11 1 0,-9 0 0,-5 2 0,-4 9 0,-1 15 0,0 11 0,0 4 0,-2-9 0,-3-11 0,-2-12 0,-3-9 0,1-11 0,3-33 0,2-2 0,3-31 0,1 2 0,0-6 0,0 2 0,0 14 0,-3 18 0,-14 16 0,-33 11 0,-50 6 0,24 1 0,-8 3 0,9 1 0,-4 2 0,-3 0-328,-13 2 0,-4 1 0,-2 1 184,20-1 0,-1 1 1,-1 0-1,1 0 144,3-1 0,0 0 0,1 0 0,2-1 0,-16 1 0,2 0 0,4-1-27,12-2 1,2 0-1,4-2 27,-14-1 0,5-1 0,9-1 0,4-1 0,-33-1 0,21 0 0,13 0 983,10 0-414,5-1-482,-1-3-87,-5-1 0,-2-3 0,-3-3 0,1-2 0,0-7 0,4-8 0,6-8 0,6-7 0,8-8 0,3-2 0,4-4 0,4 1 0,4 11 0,4 10 0,2 16 0,1 11 0,0 9 0,-1 14 0,-1 15 0,-3 20 0,-5 22 0,-3 23 0,12-38 0,0 3 0,1 4 0,1 2 0,3-2 0,2 0 0,0-6 0,1-3 0,-1 33 0,3-28 0,1-23 0,4-17 0,4-12 0,4-9 0,17-16 0,25-14 0,25-19 0,-29 20 0,2-1 0,-2 2 0,-1-1 0,-3 1 0,-3-1 0,30-24 0,-11-3 0,-1-11 0,-2-13 0,-28 36 0,-2-2 0,-2-1 0,-2 0 0,14-37 0,-13 18 0,-12 21 0,-7 22 0,-7 10 0,-9 9 0,-8 4 0,-8 8 0,-4 11 0,-1 13 0,2 15 0,0 18 0,4 20 0,14-31 0,3 3 0,1 4 0,3 2 0,1-2 0,1 0 0,1-4 0,1-2 0,2 34 0,4-17 0,7-22 0,6-16 0,6-13 0,0-12 0,3-6 0,13-12 0,21-21 0,20-24 0,-35 17 0,1-3 0,3-4 0,-1-2 0,-6 1 0,-2 1 0,-5 4 0,-3 0 0,16-26 0,-22 18 0,-14 11 0,-8 16 0,-9 24 0,-1 28 0,-1 33 0,6-13 0,7 5 0,21 25 0,11 4 0,-7-24 0,3 0 0,3-2 0,2-2 0,2-2 0,1-5 0,15 10 0,-1-12 0,13-10 0,-19-24 0,-10-18 0,-1-19 0,-1-19 0,4-15 0,-3-5 0,-5 7 0,-6 15 0,-9 14 0,-6 15 0,-3 7 0,-1 3 0,1 2 0,2-1 0,5-1 0,4-3 0,2 0 0,-1 1 0,-3 2 0,-5 3 0,-5 3 0,-4 3 0,-5 6 0,-1-6 0,1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4:32:21.16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0 313 24575,'60'0'0,"0"0"0,8 0 0,4 0 0,18 0 0,4 0 0,1 0 0,-1 0 0,-8 0 0,-4 0 0,-15 0 0,-5 0 0,19 0 0,-41-4 0,-49-15 0,-52-22 0,13 14 0,-6-1 0,-12-2 0,-2 2 0,3 4 0,2 3 0,10 7 0,3 4 0,-19 1 0,37 26 0,32 31 0,26 29 0,-8-30 0,4 0 0,2-2 0,2-3 0,24 23 0,3-22 0,4-19 0,4-12 0,18-9 0,-31-8 0,4-4 0,18-6 0,4-4 0,14-5 0,2-1 0,6-2 0,0 0 0,-2 2 0,-4 2 0,-15 6 0,-5 1 0,-16 3 0,-6 1 0,15-7 0,-29-1 0,-18-5 0,-8-4 0,-6-2 0,2 12 0,18 23 0,50 38 0,-9-3 0,8 5 0,-14-12 0,2 2 0,3-2 0,4 2 0,2-1 0,0-3 0,24 9 0,-2-7 0,-14-10 0,-4-5 0,-13-5 0,-4-4 0,17-2 0,-28-5 0,-20-9 0,-13-16 0,-16-16 0,-15-7 0,-9 5 0,-3 17 0,8 15 0,11 11 0,46 20 0,-16-13 0,28 9 0,-49-21 0,-34-5 0,-46-6 0,26 7 0,-3 1 0,-4 0 0,-1 1 0,3 1 0,2 2 0,-37 0 0,23 3 0,20 0 0,15 4 0,11 5 0,9 4 0,16 1 0,40-6 0,50-4 0,-22-5 0,4-2 0,11-3 0,2-3 0,-4-1 0,-3-4 0,-9-1 0,-5-2 0,30-15 0,-33 7 0,-25 6 0,-16 3 0,-9 1 0,-9-3 0,-16-1 0,-16-1 0,-20-1 0,-28-1 0,32 9 0,-3 2 0,-6-1 0,-3 1 0,-3 2 0,-1 2 0,4 1 0,2 2 0,5 2 0,2 1 0,-38 1 0,16 3 0,15 5 0,11 4 0,15 4 0,15-2 0,9-2 0,6-1 0,4-3 0,28-3 0,33-3 0,-4-2 0,9 0 0,22 0 0,6 0 0,-19 0 0,3 1 0,0 1-159,1 0 0,1 1 0,-2 1 159,-2 1 0,-2 1 0,-2 1 0,21 4 0,-5 2 0,-17 0 0,-4 2 0,-9-1 0,-2 0 0,35 12 0,-12-1 0,-12-8 0,-13-6 477,-12-7-477,-9-4 0,-2-5 0,4-9 0,4-8 0,12-7 0,7 2 0,-3 7 0,16 11 0,-22 14 0,5 4 0,22 8 0,5 3 0,-16-3 0,3 0 0,1 1 0,4 0 0,0 2 0,-1-2 0,27 6 0,-5-2 0,-18-7 0,-5-3 0,27 3 0,-43-11 0,-26-17 0,-17-14 0,-7-21 0,-4-13 0,-8 0 0,-15 4 0,-17 10 0,-14 12 0,-5 11 0,6 13 0,10 7 0,15 4 0,13 1 0,7 3 0,5 5 0,3 4 0,14 4 0,20 2 0,37 3 0,-16-9 0,5 0 0,14 2 0,3 0 0,8 0 0,-1 1 0,-5 0 0,-3-1 0,-13-3 0,-5-1 0,22 3 0,-33-7 0,-25-8 0,-15-4 0,-12-7 0,-21-7 0,-25-5 0,-27-7 0,29 14 0,-1 1 0,-6-2 0,0 0 0,-2 2 0,-1 1 0,-1 1 0,-1 2 0,1 3 0,-1 2 0,3 3 0,-1 2 0,1-1 0,0 3 0,1 2 0,1 2 0,0 2 0,0 3 0,-3 2 0,0 3 0,-3 3 0,-1 1 0,-4 0 0,-1 0 0,-4-1 0,-1-2 0,-1-1 0,1-1 0,0-3 0,2-2 0,4-1 0,2-2 0,7-2 0,2-1 0,-32 0 0,25-2 0,23-1 0,19-7 0,12-8 0,7-7 0,11-5 0,11-2 0,17-3 0,17-7 0,12-2 0,7 4 0,-7 9 0,-16 16 0,-22 9 0,-16 16 0,-9 37 0,-4 42 0,0-27 0,0 6 0,-1 9 0,-1 1 0,0-6 0,-1-3 0,0-9 0,-1-4 0,-5 23 0,3-34 0,4-26 0,5-15 0,12-17 0,-1-1 0,7-9 0,-7 7 0,-3 0 0,-1 2 0,3-1 0,-7 6 0,2-1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4:32:29.49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0 719 24575,'80'0'0,"0"0"0,0 0 0,16 0 0,3 0 0,4 0 0,-9 0 0,5 0 0,1 0 0,2 0-197,-14 0 0,2 0 1,1 0-1,-1 0 0,-1 0 0,-6 0 0,0 0 1,-2 0-1,0 0 0,-2 0-49,14 0 0,-2 0 0,-2 0 0,-4 0 63,8 0 0,-5 0 0,-7 0 183,3 0 0,-10 0 814,15 0-814,-62 0 0,-39 0 0,-12 0 983,-6 0 0,6 4-262,11 7-721,9 9 0,-16 7 0,-40 3 0,12-17 0,-6-4 0,-16 0 0,-5-4 0,-8-1 0,-1-3 0,-1 0 0,0-2 0,3 1 0,1-1 0,7-1 0,2-2 0,7 0 0,3-1 0,6-1 0,1-1 0,4 1 0,1 1 0,-40 0 0,11 2 0,9 3 0,12 0 0,8 4 0,9 5 0,4 3 0,3 4 0,4-2 0,4-2 0,8-3 0,3-2 0,0-3 0,1-2 0,-3 0 0,-8-2 0,-13 0 0,-15 0 0,-4 0 0,4-1 0,15-3 0,16-6 0,13-7 0,8-6 0,19-7 0,49-7 0,12 14 0,18 2 0,-23 8 0,8 2 0,5 0 0,1 1-197,-7 2 0,2 1 1,2 0-1,2 1 0,0 0 0,10 0 0,2 1 1,1 1-1,-1 0 0,-1 1 0,-4 1 0,-1 0 1,-1 1-1,-1 0 0,-2 0-49,10 1 0,-1 0 0,-2 0 0,-3 0 88,-7 0 0,0 0 0,-4 0 0,-4 0 137,4 0 0,-5 0 0,-3 0 21,18 0 0,-9 0 0,-23 0 0,-6 0 0,22-6 983,-18-13 0,-12-26 0,-6-21 0,-1-15-284,-7-1-699,-11 10 0,-8 9 0,-14 13 0,-25 3 0,-40 8 0,11 22 0,-8 5 0,-15 2 0,-4 4 0,-5 2 0,-1 3 0,1 2 0,2 5 0,8 4 0,2 6 0,4 7 0,2 7 0,6 6 0,3 5 0,3 3 0,0 2 0,1 0 0,2-1 0,5-6 0,2-2 0,3-5 0,0-2 0,-27 15 0,9-12 0,3-5 0,4-1 0,3-4 0,9-1 0,8-5 0,11-3 0,9-1 0,9-5 0,17 1 0,5 6 0,18 8 0,11 11 0,18 7 0,17-4 0,7-6 0,-1-9 0,-9-11 0,-11-5 0,-7-6 0,-2-5 0,1-9 0,4-9 0,0-8 0,-1-4 0,2 0 0,7-4 0,7 1 0,-5 5 0,-10 8 0,-18 9 0,-10 7 0,-4 2 0,-1 2 0,-2 3 0,-4-1 0,-3-1 0,2-4 0,11-7 0,17-3 0,15-1 0,18 4 0,-32 10 0,2 2 0,6 3 0,2 5 0,2 5 0,-1 6 0,0 8 0,-4 5 0,-7 5 0,-5 3 0,25 33 0,-23-14 0,-21-20 0,-11-13 0,-5-9 0,0-6 0,2-5 0,4-1 0,11-4 0,20-10 0,24-12 0,19-13 0,-39 15 0,0-1 0,2-2 0,0 1 0,-2 1 0,0 2 0,-4 3 0,-2 1 0,30-4 0,-23 12 0,-19 6 0,-14 5 0,-11 5 0,-7 5 0,-9 12 0,-2 5 0,0-1 0,2-2 0,5-7 0,2-2 0,0 1 0,5 0 0,10 0 0,8-1 0,6-2 0,-3-5 0,-9-3 0,-9-3 0,-63-2 0,-29 0 0,9-3 0,-8-1 0,2-1 0,-2-2 0,-4-1 0,-1-2 0,3-2 0,1-2 0,6 0 0,-1-2 0,-1-2 0,1-1 0,4 0 0,0 0 0,2-1 0,0-1 0,2 1 0,1 0 0,9 3 0,2 1 0,7 1 0,3 2 0,-28-2 0,23 7 0,12 5 0,7 1 0,4 0 0,2 0 0,0 0 0,1 0 0,-2 0 0,-3 2 0,-7 6 0,-4 4 0,-7 7 0,-5 4 0,-12 11 0,-10 7 0,0 6 0,6-3 0,15-7 0,11-4 0,8-4 0,7-3 0,11-7 0,13-7 0,17-7 0,14-4 0,18 1 0,19 6 0,15 7 0,8 5 0,-7-1 0,-12-4 0,-10-6 0,-6-4 0,-4-2 0,-6 1 0,-9-1 0,-5 0 0,-8 1 0,-5 2 0,-5 1 0,-3 3 0,-3 0 0,-1-1 0,2 0 0,15-3 0,29-8 0,46-9 0,-32 1 0,4-1 0,9-2 0,1 0 0,-2 1 0,-2 1 0,-9 2 0,-3 2 0,31-2 0,-31 7 0,-24 2 0,-16 0 0,-11-1 0,-62-31 0,-5-5 0,3 3 0,-3-3 0,10 7 0,2 0 0,2 1 0,1 2 0,-28-14 0,18 12 0,16 13 0,12 10 0,8 4 0,1 2 0,4 0 0,1 2 0,2 2 0,0 4 0,1 1 0,0-1 0,1 0 0,1-1 0,0-2 0,0 1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16BE7-E9EE-0248-A625-9954127C2680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3997A-0CAA-6A4F-BE41-18C8F3F35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7544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63997A-0CAA-6A4F-BE41-18C8F3F35CE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1395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63997A-0CAA-6A4F-BE41-18C8F3F35CE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2570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8529F6-B5C1-8ADD-DE2F-D924B31C8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D827E0D-C8E9-E12D-D088-E4C52E510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6B77137-229D-049B-C568-D353784A2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2AA9D1-78B1-18EF-062E-EDC8E606A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D3D158-6E79-63A6-D5F7-3E0602A76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928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51658E-BDFC-F3B6-70FA-0BC123A10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D6FD515-CEED-3DC1-B198-52CA1C0F4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AE38C97-E30D-3430-0C87-9AD8F8844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F0D8DB-DCF1-1B8E-2168-7FB009C14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F448DDE-F04E-207C-7BCB-7340BE7F8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019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80FEA7E-34AD-FD4F-937A-FC4B6BAAFB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6CA17EF-D34E-91EB-7621-E03CBD885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8B0F804-F86A-F8AC-9283-00A9325F9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2D80ED-A7E2-8973-169B-3600318F4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6E3E5B8-6A7A-7AB1-1EE0-327090530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868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446CAE-8C38-8265-C201-20DE68F7F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2BBF4A9-5886-28CD-351E-30F815604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C74CC03-67F7-DB9E-A44F-45566F473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29CEFEE-32D8-4DED-A314-40F13A21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22E4847-7C78-F2EE-3DBE-D075538D9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8203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04AF75-C300-145B-54DA-14510C7B0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DF480F4-E57C-9E85-019A-CC386D4A3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8C59E50-4F4E-A75F-1867-EC33FE11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73AF3F7-7FF4-B581-0068-0AE7E45CA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5B015C4-D0D7-54B8-40AA-69B1EC983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064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8517C3-FD15-AD1B-0507-F759D871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737B84D-56A9-06F9-A2DB-5DDA5E2601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39A21BE-7A82-C2A2-496E-6524F0D06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FEC5FC1-42DF-00EA-3F63-D8826D412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51A30AE-B91B-53C4-58BE-E3C1AEC9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54BA208-E3D7-B553-F7F6-6D679BC0B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375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C59AF8-3F64-07AF-917E-D9CEA09D7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37216D2-3A23-34D1-4F9E-A5B25F81D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A5E3F5E-3686-590A-A0E1-D3D4BD6E3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B81D3CBD-B43A-8737-B496-1DE390CCD3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E206115-AA46-752B-4014-26F40F1F34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8805EA8-CDBA-292F-30AA-9B2D3F2F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36D9E7A-1161-032E-910B-34A1898C4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94E0640-8F39-A8F6-BD2A-0A8518819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7233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596ABF-13FB-5F8A-0CDC-F6565526A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6537E67-F2C4-A124-363F-685F459A2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E6AD8E5-BA51-7764-C9A4-C1B6385E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1CAE39E-4413-C99F-E0E0-F2AC02664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538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AD0931E-011A-2F57-04B4-1CB258B49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6B8597A-5377-BE0B-3EF4-C7903D6C5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27B1F02-11B4-868E-4FE8-35566BF0D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7291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9B4570-3B3C-7E8A-EE63-36B7E06B0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5A6087A-3E23-A084-7C5F-0639C4631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4542E98-6CEC-0CB5-7F01-29F747885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7770FC2-EF60-AC58-D814-7D4E3593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D5FEC35-97A6-2990-2DC9-7A4A3F691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11FC866-2537-093E-0C58-E505D230F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5303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BC7E21-490C-C93E-2B7A-C15A566CE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39BF850-C543-4FBA-A26B-AB8C87194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EF5237B-3C20-1EB5-41BC-7840752823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6A09DB3-A7F5-124F-4175-C24E57CAE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16EAA30-FB34-BB7D-C71F-191437F55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AE7F96C-4EB6-8053-6C73-437C06DF7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2090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707D20-5A81-D8D0-1A1B-98E658C60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AEB0AFE-4FFC-0685-A517-C3E032B06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B51298F-23E4-D9C0-9891-2CEF2503D8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3126A-C6A9-4EB4-957E-199D98B8FC95}" type="datetimeFigureOut">
              <a:rPr lang="ru-RU" smtClean="0"/>
              <a:pPr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78F43E6-6DBE-2D35-4AD1-0C6916337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F47A0F3-C0DE-447F-3E89-F490DF934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3B8C2-800E-4EB6-B734-4E71E34C3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43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5" Type="http://schemas.openxmlformats.org/officeDocument/2006/relationships/image" Target="../media/image5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94" y="-459432"/>
            <a:ext cx="9144000" cy="2448272"/>
          </a:xfrm>
        </p:spPr>
        <p:txBody>
          <a:bodyPr>
            <a:noAutofit/>
          </a:bodyPr>
          <a:lstStyle/>
          <a:p>
            <a:r>
              <a:rPr lang="ru-RU" sz="4400" b="1" dirty="0"/>
              <a:t>Отчет руководителя по итогам работы за 2025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98775" y="2300096"/>
            <a:ext cx="5946061" cy="1128904"/>
          </a:xfrm>
        </p:spPr>
        <p:txBody>
          <a:bodyPr>
            <a:normAutofit/>
          </a:bodyPr>
          <a:lstStyle/>
          <a:p>
            <a:r>
              <a:rPr lang="ru-RU" sz="3200" dirty="0"/>
              <a:t>Ларионова Мария Анатольевна </a:t>
            </a:r>
          </a:p>
          <a:p>
            <a:r>
              <a:rPr lang="ru-RU" dirty="0"/>
              <a:t>Директор Гатчинского дома реабилитационного проживания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922F2BF-33F4-666A-8619-9E029EA006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740256"/>
            <a:ext cx="2742138" cy="2742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B066CB-219D-3812-8260-446A70F8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ea typeface="Times New Roman" panose="02020603050405020304" pitchFamily="18" charset="0"/>
              </a:rPr>
              <a:t>Численность</a:t>
            </a:r>
            <a:r>
              <a:rPr lang="ru-RU" sz="2800" b="1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effectLst/>
                <a:ea typeface="Times New Roman" panose="02020603050405020304" pitchFamily="18" charset="0"/>
              </a:rPr>
              <a:t>и структура размещения</a:t>
            </a: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46374D-AF70-149F-8EE5-B5D98F040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36195"/>
          </a:xfrm>
        </p:spPr>
        <p:txBody>
          <a:bodyPr/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численность коек: 395 (сокращение с 400 → 395)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Причина: гуманизация пространства, увеличение комфорта и личного пространства.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мест: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Отделение реабилитационного проживания — 145 мест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Отделения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социального обслуживания — 250 мест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72D626CF-74F8-C073-1562-DE0C28501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79057921"/>
              </p:ext>
            </p:extLst>
          </p:nvPr>
        </p:nvGraphicFramePr>
        <p:xfrm>
          <a:off x="628650" y="3304064"/>
          <a:ext cx="7759775" cy="3077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1955">
                  <a:extLst>
                    <a:ext uri="{9D8B030D-6E8A-4147-A177-3AD203B41FA5}">
                      <a16:colId xmlns="" xmlns:a16="http://schemas.microsoft.com/office/drawing/2014/main" val="3367645425"/>
                    </a:ext>
                  </a:extLst>
                </a:gridCol>
                <a:gridCol w="1551955">
                  <a:extLst>
                    <a:ext uri="{9D8B030D-6E8A-4147-A177-3AD203B41FA5}">
                      <a16:colId xmlns="" xmlns:a16="http://schemas.microsoft.com/office/drawing/2014/main" val="3955691245"/>
                    </a:ext>
                  </a:extLst>
                </a:gridCol>
                <a:gridCol w="1551955">
                  <a:extLst>
                    <a:ext uri="{9D8B030D-6E8A-4147-A177-3AD203B41FA5}">
                      <a16:colId xmlns="" xmlns:a16="http://schemas.microsoft.com/office/drawing/2014/main" val="66537049"/>
                    </a:ext>
                  </a:extLst>
                </a:gridCol>
                <a:gridCol w="1551955">
                  <a:extLst>
                    <a:ext uri="{9D8B030D-6E8A-4147-A177-3AD203B41FA5}">
                      <a16:colId xmlns="" xmlns:a16="http://schemas.microsoft.com/office/drawing/2014/main" val="3480572934"/>
                    </a:ext>
                  </a:extLst>
                </a:gridCol>
                <a:gridCol w="1551955">
                  <a:extLst>
                    <a:ext uri="{9D8B030D-6E8A-4147-A177-3AD203B41FA5}">
                      <a16:colId xmlns="" xmlns:a16="http://schemas.microsoft.com/office/drawing/2014/main" val="2936629784"/>
                    </a:ext>
                  </a:extLst>
                </a:gridCol>
              </a:tblGrid>
              <a:tr h="849190"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Форма предоставления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01.01.2025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31.12.2025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01.01.2024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31.12.2024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505284604"/>
                  </a:ext>
                </a:extLst>
              </a:tr>
              <a:tr h="445615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Стационарная форма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408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389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417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408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603855674"/>
                  </a:ext>
                </a:extLst>
              </a:tr>
              <a:tr h="445615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– Реабилитационное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152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143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180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152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770898643"/>
                  </a:ext>
                </a:extLst>
              </a:tr>
              <a:tr h="445615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– Социальное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256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246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237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256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032375824"/>
                  </a:ext>
                </a:extLst>
              </a:tr>
              <a:tr h="445615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Дневное пребывание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061253055"/>
                  </a:ext>
                </a:extLst>
              </a:tr>
              <a:tr h="445615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Стационарная платно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22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504939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0301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C4660B-677F-E823-4DC2-CF131A59A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тенденции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A6A372-DED2-1A20-1649-C583DBDE92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2025 год:</a:t>
            </a:r>
          </a:p>
          <a:p>
            <a:pPr marL="0" indent="0">
              <a:buNone/>
            </a:pPr>
            <a:r>
              <a:rPr lang="ru-RU" dirty="0"/>
              <a:t>Поступило: 1 человек</a:t>
            </a:r>
          </a:p>
          <a:p>
            <a:pPr marL="0" indent="0">
              <a:buNone/>
            </a:pPr>
            <a:r>
              <a:rPr lang="ru-RU" dirty="0"/>
              <a:t>Выбыли: 20 человек</a:t>
            </a:r>
          </a:p>
          <a:p>
            <a:pPr marL="0" indent="0">
              <a:buNone/>
            </a:pPr>
            <a:r>
              <a:rPr lang="ru-RU" dirty="0"/>
              <a:t>Умерло: 15</a:t>
            </a:r>
          </a:p>
          <a:p>
            <a:pPr marL="0" indent="0">
              <a:buNone/>
            </a:pPr>
            <a:r>
              <a:rPr lang="ru-RU" dirty="0"/>
              <a:t>Переход к самостоятельному проживанию: 5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2024 год:</a:t>
            </a:r>
          </a:p>
          <a:p>
            <a:pPr marL="0" indent="0">
              <a:buNone/>
            </a:pPr>
            <a:r>
              <a:rPr lang="ru-RU" dirty="0"/>
              <a:t>Поступило: 33 человека</a:t>
            </a:r>
          </a:p>
          <a:p>
            <a:pPr marL="0" indent="0">
              <a:buNone/>
            </a:pPr>
            <a:r>
              <a:rPr lang="ru-RU" dirty="0"/>
              <a:t>Выбыли: 42 человека</a:t>
            </a:r>
          </a:p>
          <a:p>
            <a:pPr marL="0" indent="0">
              <a:buNone/>
            </a:pPr>
            <a:r>
              <a:rPr lang="ru-RU" dirty="0"/>
              <a:t>Умерло: 32</a:t>
            </a:r>
          </a:p>
          <a:p>
            <a:pPr marL="0" indent="0">
              <a:buNone/>
            </a:pPr>
            <a:r>
              <a:rPr lang="ru-RU" dirty="0"/>
              <a:t>Переход к самостоятельному проживанию: 10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A02FACC-701D-6A81-0527-ADCC4D29B38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Выводы:</a:t>
            </a:r>
          </a:p>
          <a:p>
            <a:pPr marL="0" indent="0">
              <a:buNone/>
            </a:pPr>
            <a:r>
              <a:rPr lang="ru-RU" dirty="0"/>
              <a:t>Снижение смертности: 2024 — 32 чел., 2025 — 15 чел.</a:t>
            </a:r>
          </a:p>
          <a:p>
            <a:pPr marL="0" indent="0">
              <a:buNone/>
            </a:pPr>
            <a:r>
              <a:rPr lang="ru-RU" dirty="0"/>
              <a:t>Поддержка самостоятельности: 2024 — 10 чел., 2025 — 5 чел.</a:t>
            </a:r>
          </a:p>
          <a:p>
            <a:pPr marL="0" indent="0">
              <a:buNone/>
            </a:pPr>
            <a:r>
              <a:rPr lang="ru-RU" dirty="0"/>
              <a:t>Снижение оборота: поступлений и выбытий → стабильная, безопасная среда.</a:t>
            </a:r>
          </a:p>
          <a:p>
            <a:pPr marL="0" indent="0">
              <a:buNone/>
            </a:pPr>
            <a:r>
              <a:rPr lang="ru-RU" dirty="0"/>
              <a:t>Гуманизация условий: сокращение коек ради комфорта и реабилитации.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6854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E79961-E180-896E-00C3-4AD406736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ea typeface="Times New Roman" panose="02020603050405020304" pitchFamily="18" charset="0"/>
              </a:rPr>
              <a:t>Динамика исполнения</a:t>
            </a:r>
            <a:r>
              <a:rPr lang="ru-RU" sz="2800" b="1" dirty="0" smtClean="0">
                <a:effectLst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effectLst/>
                <a:ea typeface="Times New Roman" panose="02020603050405020304" pitchFamily="18" charset="0"/>
              </a:rPr>
              <a:t>государственного задания</a:t>
            </a:r>
            <a:r>
              <a:rPr lang="ru-RU" sz="4400" dirty="0">
                <a:effectLst/>
              </a:rPr>
              <a:t> </a:t>
            </a:r>
            <a:endParaRPr lang="ru-RU" sz="4400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="" xmlns:a16="http://schemas.microsoft.com/office/drawing/2014/main" id="{14551137-6A3E-5ABC-C2AD-D0977FEE4B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0862001"/>
              </p:ext>
            </p:extLst>
          </p:nvPr>
        </p:nvGraphicFramePr>
        <p:xfrm>
          <a:off x="251520" y="1690689"/>
          <a:ext cx="8568952" cy="4042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0749">
                  <a:extLst>
                    <a:ext uri="{9D8B030D-6E8A-4147-A177-3AD203B41FA5}">
                      <a16:colId xmlns="" xmlns:a16="http://schemas.microsoft.com/office/drawing/2014/main" val="3838912417"/>
                    </a:ext>
                  </a:extLst>
                </a:gridCol>
                <a:gridCol w="1592659">
                  <a:extLst>
                    <a:ext uri="{9D8B030D-6E8A-4147-A177-3AD203B41FA5}">
                      <a16:colId xmlns="" xmlns:a16="http://schemas.microsoft.com/office/drawing/2014/main" val="3311107319"/>
                    </a:ext>
                  </a:extLst>
                </a:gridCol>
                <a:gridCol w="1592659">
                  <a:extLst>
                    <a:ext uri="{9D8B030D-6E8A-4147-A177-3AD203B41FA5}">
                      <a16:colId xmlns="" xmlns:a16="http://schemas.microsoft.com/office/drawing/2014/main" val="2866107150"/>
                    </a:ext>
                  </a:extLst>
                </a:gridCol>
                <a:gridCol w="3162885">
                  <a:extLst>
                    <a:ext uri="{9D8B030D-6E8A-4147-A177-3AD203B41FA5}">
                      <a16:colId xmlns="" xmlns:a16="http://schemas.microsoft.com/office/drawing/2014/main" val="1333041205"/>
                    </a:ext>
                  </a:extLst>
                </a:gridCol>
              </a:tblGrid>
              <a:tr h="51334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 численности получателей: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16681617"/>
                  </a:ext>
                </a:extLst>
              </a:tr>
              <a:tr h="48125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План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Факт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Процент исполнения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5414089"/>
                  </a:ext>
                </a:extLst>
              </a:tr>
              <a:tr h="513341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395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382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96,7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07125375"/>
                  </a:ext>
                </a:extLst>
              </a:tr>
              <a:tr h="513341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endParaRPr lang="ru-R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385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378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98,2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31484333"/>
                  </a:ext>
                </a:extLst>
              </a:tr>
              <a:tr h="51334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По объему услуг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68276883"/>
                  </a:ext>
                </a:extLst>
              </a:tr>
              <a:tr h="513341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План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Факт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Процент исполнения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43183602"/>
                  </a:ext>
                </a:extLst>
              </a:tr>
              <a:tr h="481259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144 175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140005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97,1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73172101"/>
                  </a:ext>
                </a:extLst>
              </a:tr>
              <a:tr h="513341"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endParaRPr lang="ru-R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140525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138115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98,3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48131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68644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227DA4-9656-1A10-2ED8-2E1CFC5F5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76263"/>
            <a:ext cx="7886700" cy="2852737"/>
          </a:xfrm>
        </p:spPr>
        <p:txBody>
          <a:bodyPr/>
          <a:lstStyle/>
          <a:p>
            <a:r>
              <a:rPr lang="ru-RU" dirty="0"/>
              <a:t>Закупочная деятельность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230C89-9756-E575-2A6E-ABED6C09CD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6194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9F1DFE-DF8B-E93F-A530-0FDA53A05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Принципы: прозрачность, конкуренция, экономия бюджета.</a:t>
            </a:r>
            <a: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="" xmlns:a16="http://schemas.microsoft.com/office/drawing/2014/main" id="{74E72A38-0D36-5162-D943-3618E2E71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12966946"/>
              </p:ext>
            </p:extLst>
          </p:nvPr>
        </p:nvGraphicFramePr>
        <p:xfrm>
          <a:off x="539552" y="1760261"/>
          <a:ext cx="7886700" cy="25719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2917666680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4209283865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1508882803"/>
                    </a:ext>
                  </a:extLst>
                </a:gridCol>
              </a:tblGrid>
              <a:tr h="38962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Закон/Способ закупки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2025 (контракты/сумма)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2024 (контракты/сумма)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1621269014"/>
                  </a:ext>
                </a:extLst>
              </a:tr>
              <a:tr h="389625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44-ФЗ конкурентные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9 / 74,1 млн 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15 / 45,1 млн 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1780335"/>
                  </a:ext>
                </a:extLst>
              </a:tr>
              <a:tr h="389625"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44-ФЗ </a:t>
                      </a:r>
                      <a:r>
                        <a:rPr lang="ru-RU" sz="1600" dirty="0" smtClean="0">
                          <a:effectLst/>
                        </a:rPr>
                        <a:t>единственный </a:t>
                      </a:r>
                      <a:r>
                        <a:rPr lang="ru-RU" sz="1600" dirty="0">
                          <a:effectLst/>
                        </a:rPr>
                        <a:t>поставщик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21 / 7,7 млн 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44 / 12,5 млн 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313806866"/>
                  </a:ext>
                </a:extLst>
              </a:tr>
              <a:tr h="389625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223-ФЗ конкурентные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51 / 25,2 млн 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55 / 15,9 млн 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460599943"/>
                  </a:ext>
                </a:extLst>
              </a:tr>
              <a:tr h="389625"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223-ФЗ </a:t>
                      </a:r>
                      <a:r>
                        <a:rPr lang="ru-RU" sz="1600" dirty="0" smtClean="0">
                          <a:effectLst/>
                        </a:rPr>
                        <a:t>единственный </a:t>
                      </a:r>
                      <a:r>
                        <a:rPr lang="ru-RU" sz="1600" dirty="0">
                          <a:effectLst/>
                        </a:rPr>
                        <a:t>поставщик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45 / 7,6 млн 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54 / 11,9 млн 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280385717"/>
                  </a:ext>
                </a:extLst>
              </a:tr>
              <a:tr h="389625"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Итого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126 / 114,5 млн ₽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168 / 85,3 млн ₽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="" xmlns:a16="http://schemas.microsoft.com/office/drawing/2014/main" val="354073729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3FEAC66-F894-3C35-FE09-A6E47499B92E}"/>
              </a:ext>
            </a:extLst>
          </p:cNvPr>
          <p:cNvSpPr txBox="1"/>
          <p:nvPr/>
        </p:nvSpPr>
        <p:spPr>
          <a:xfrm>
            <a:off x="528601" y="4188102"/>
            <a:ext cx="78976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Сокращение закупок у единственного поставщика на 52%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доли конкурентных процедур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Сохранение экономии бюджета: 2024 — 14,2 млн ₽, 2025 — 7,7 млн ₽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Освоение целевых средств: 2025 — 11 договоров на 21,3 млн ₽ (2024 — 10 договоров на 3,2 млн ₽)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3681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72F783-0E88-6AC3-EA05-FA54EF33F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68760"/>
            <a:ext cx="7886700" cy="2852737"/>
          </a:xfrm>
        </p:spPr>
        <p:txBody>
          <a:bodyPr/>
          <a:lstStyle/>
          <a:p>
            <a:r>
              <a:rPr lang="ru-RU" dirty="0"/>
              <a:t>Административно-хозяйственная деятельность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C7E9A34-FC42-A8F2-AC4E-0330234535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1099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6E47EE-0EE4-5A17-5CC0-46938956D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effectLst/>
                <a:ea typeface="Times New Roman" panose="02020603050405020304" pitchFamily="18" charset="0"/>
              </a:rPr>
              <a:t>Субсидии и инвестиции</a:t>
            </a:r>
            <a:endParaRPr lang="ru-RU" sz="480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2815951-70E6-D06E-9361-04349C16F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154" y="1144539"/>
            <a:ext cx="4086174" cy="1092299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  <a:ea typeface="Times New Roman" panose="02020603050405020304" pitchFamily="18" charset="0"/>
              </a:rPr>
              <a:t>Реализованные субсидии 2025 года (сумма: 22 972 992 руб.)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99E082-323A-43F3-87A0-01DCDA078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654125" cy="4164286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</a:rPr>
              <a:t>Оснащение жилого модуля «Кухня» – 1,5 млн руб</a:t>
            </a:r>
            <a:r>
              <a:rPr lang="ru-RU" sz="1400" dirty="0" smtClean="0">
                <a:effectLst/>
                <a:ea typeface="Times New Roman" panose="02020603050405020304" pitchFamily="18" charset="0"/>
              </a:rPr>
              <a:t>. Федеральный бюджет РФ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</a:rPr>
              <a:t>Проектная документация капитального ремонта объектов ЛОГБУ «Гатчинский ДРП» – 2,99 млн руб.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</a:rPr>
              <a:t>Объекты внутренней инженерной инфраструктуры: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контроля доступа – 1,64 млн руб.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охранного телевидения – 4,94 млн руб.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Пожарная сигнализация и оповещение – 1,59 млн руб.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</a:rPr>
              <a:t>Медицинское оборудование для реабилитации – 2,1 млн руб</a:t>
            </a:r>
            <a:r>
              <a:rPr lang="ru-RU" sz="1400" dirty="0" smtClean="0">
                <a:ea typeface="Times New Roman" panose="02020603050405020304" pitchFamily="18" charset="0"/>
              </a:rPr>
              <a:t>. Федеральный бюджет РФ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</a:rPr>
              <a:t>Текущий ремонт ограждения территории – 2,32 млн руб</a:t>
            </a:r>
            <a:r>
              <a:rPr lang="ru-RU" sz="1400" dirty="0" smtClean="0">
                <a:effectLst/>
                <a:ea typeface="Times New Roman" panose="02020603050405020304" pitchFamily="18" charset="0"/>
              </a:rPr>
              <a:t>. Средства депутатов </a:t>
            </a:r>
            <a:r>
              <a:rPr lang="ru-RU" sz="1400" dirty="0" err="1" smtClean="0">
                <a:effectLst/>
                <a:ea typeface="Times New Roman" panose="02020603050405020304" pitchFamily="18" charset="0"/>
              </a:rPr>
              <a:t>ЗАКСа</a:t>
            </a:r>
            <a:r>
              <a:rPr lang="ru-RU" sz="1400" dirty="0" smtClean="0">
                <a:effectLst/>
                <a:ea typeface="Times New Roman" panose="02020603050405020304" pitchFamily="18" charset="0"/>
              </a:rPr>
              <a:t> ЛО</a:t>
            </a:r>
            <a:endParaRPr lang="ru-RU" sz="14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</a:rPr>
              <a:t>Приобретение автотранспорта – 5,88 млн руб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A8B9AF6-3D62-BC19-B253-375AA478E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30641" y="1412926"/>
            <a:ext cx="3887391" cy="823912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1800" dirty="0">
                <a:effectLst/>
                <a:ea typeface="Times New Roman" panose="02020603050405020304" pitchFamily="18" charset="0"/>
              </a:rPr>
              <a:t>Инвестиции 2026 года (ориентировочно 103,1 млн руб.)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5CFD412-C86B-8F93-C03C-05D29970D0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92080" y="2505075"/>
            <a:ext cx="3224461" cy="3684588"/>
          </a:xfrm>
        </p:spPr>
        <p:txBody>
          <a:bodyPr>
            <a:normAutofit/>
          </a:bodyPr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</a:rPr>
              <a:t>Капитальный ремонт производственных мастерских (23 млн руб.)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effectLst/>
                <a:ea typeface="Times New Roman" panose="02020603050405020304" pitchFamily="18" charset="0"/>
              </a:rPr>
              <a:t>Капитальный ремонт пищеблока, столовой и подвала (65 млн руб.)</a:t>
            </a:r>
          </a:p>
          <a:p>
            <a:pPr marL="34290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 smtClean="0">
                <a:effectLst/>
                <a:ea typeface="Times New Roman" panose="02020603050405020304" pitchFamily="18" charset="0"/>
              </a:rPr>
              <a:t>Приобретение спортивной площадки (2,3 </a:t>
            </a:r>
            <a:r>
              <a:rPr lang="ru-RU" sz="1400" dirty="0" err="1" smtClean="0">
                <a:effectLst/>
                <a:ea typeface="Times New Roman" panose="02020603050405020304" pitchFamily="18" charset="0"/>
              </a:rPr>
              <a:t>млн</a:t>
            </a:r>
            <a:r>
              <a:rPr lang="ru-RU" sz="1400" dirty="0" smtClean="0">
                <a:effectLst/>
                <a:ea typeface="Times New Roman" panose="02020603050405020304" pitchFamily="18" charset="0"/>
              </a:rPr>
              <a:t> руб</a:t>
            </a:r>
            <a:r>
              <a:rPr lang="ru-RU" sz="1400" dirty="0" smtClean="0">
                <a:ea typeface="Times New Roman" panose="02020603050405020304" pitchFamily="18" charset="0"/>
              </a:rPr>
              <a:t>.)</a:t>
            </a:r>
            <a:endParaRPr lang="ru-RU" sz="1400" dirty="0" smtClean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 smtClean="0">
                <a:effectLst/>
                <a:ea typeface="Times New Roman" panose="02020603050405020304" pitchFamily="18" charset="0"/>
              </a:rPr>
              <a:t>Разработка проектной документации для ремонта «Мужского корпуса» и кровли «Женского корпуса» (субсидия на рассмотрении -11,66 </a:t>
            </a:r>
            <a:r>
              <a:rPr lang="ru-RU" sz="1400" dirty="0" err="1" smtClean="0">
                <a:effectLst/>
                <a:ea typeface="Times New Roman" panose="02020603050405020304" pitchFamily="18" charset="0"/>
              </a:rPr>
              <a:t>млн.руб</a:t>
            </a:r>
            <a:r>
              <a:rPr lang="ru-RU" sz="1400" dirty="0" smtClean="0">
                <a:effectLst/>
                <a:ea typeface="Times New Roman" panose="02020603050405020304" pitchFamily="18" charset="0"/>
              </a:rPr>
              <a:t>)</a:t>
            </a:r>
            <a:endParaRPr lang="ru-RU" sz="1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830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E6126C6-6254-6581-9DBD-CE1A162695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33" y="457309"/>
            <a:ext cx="4457534" cy="59433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E7D897F-2B72-71E5-2F3E-64630A24FB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606" y="-1785"/>
            <a:ext cx="51435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C68E287-FD1A-5C34-5915-F5B080D557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9923E3B-0009-C474-68BC-61C2BA823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585" y="-111170"/>
            <a:ext cx="9321169" cy="69908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017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DDC939-BC44-A0EA-933E-DF86DB1BE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effectLst/>
                <a:ea typeface="Times New Roman" panose="02020603050405020304" pitchFamily="18" charset="0"/>
              </a:rPr>
              <a:t>Работы и улучшения хозяйственной службы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A08CE09-AD41-6929-D3F6-5F087059D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83616"/>
            <a:ext cx="3868340" cy="823912"/>
          </a:xfrm>
        </p:spPr>
        <p:txBody>
          <a:bodyPr>
            <a:normAutofit/>
          </a:bodyPr>
          <a:lstStyle/>
          <a:p>
            <a:r>
              <a:rPr lang="ru-RU" sz="2400" dirty="0">
                <a:effectLst/>
                <a:ea typeface="Times New Roman" panose="02020603050405020304" pitchFamily="18" charset="0"/>
              </a:rPr>
              <a:t>Ремонтные работы и обслуживание зданий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1FE41DF-1FE2-CC41-729C-698C15E62A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Текущий ремонт корпусов, основной фокус – мужской корпус</a:t>
            </a:r>
          </a:p>
          <a:p>
            <a:r>
              <a:rPr lang="ru-RU" dirty="0" smtClean="0"/>
              <a:t>Частичная замена керамических плиток (98,8 м²), линолеума (30,8 м²), окраска стен (66 м²)</a:t>
            </a:r>
          </a:p>
          <a:p>
            <a:r>
              <a:rPr lang="ru-RU" dirty="0" smtClean="0"/>
              <a:t>Замена радиаторов отопления – 11 шт., унитаз – 1 шт.</a:t>
            </a:r>
          </a:p>
          <a:p>
            <a:r>
              <a:rPr lang="ru-RU" dirty="0" smtClean="0"/>
              <a:t>Ремонт воздушной линии электропередач</a:t>
            </a:r>
          </a:p>
          <a:p>
            <a:r>
              <a:rPr lang="ru-RU" dirty="0" smtClean="0"/>
              <a:t>Постоянный ремонт и замена расходных материалов в санузлах (5–6 раз в неделю)</a:t>
            </a:r>
          </a:p>
          <a:p>
            <a:r>
              <a:rPr lang="ru-RU" dirty="0" smtClean="0"/>
              <a:t>Установка и настройка бытовой техники, ТВ, музыкальных центров</a:t>
            </a:r>
          </a:p>
          <a:p>
            <a:r>
              <a:rPr lang="ru-RU" dirty="0" smtClean="0"/>
              <a:t>Монтаж электрических сетей и водоснабжения для кухни-гостиной</a:t>
            </a:r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B50F03D-307B-7670-85B2-B549A4987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6767" y="1283616"/>
            <a:ext cx="3887391" cy="823912"/>
          </a:xfrm>
        </p:spPr>
        <p:txBody>
          <a:bodyPr>
            <a:normAutofit fontScale="85000" lnSpcReduction="20000"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ru-RU" sz="2600" dirty="0">
                <a:effectLst/>
                <a:ea typeface="Times New Roman" panose="02020603050405020304" pitchFamily="18" charset="0"/>
              </a:rPr>
              <a:t>Благоустройство и комфорт проживающих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8E683B1-416B-DEC8-3A01-4B0C12A4C6E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Монтаж </a:t>
            </a:r>
            <a:r>
              <a:rPr lang="en" dirty="0"/>
              <a:t>Wi-Fi </a:t>
            </a:r>
            <a:r>
              <a:rPr lang="ru-RU" dirty="0"/>
              <a:t>роутеров в 8 холлах корпусов</a:t>
            </a:r>
          </a:p>
          <a:p>
            <a:r>
              <a:rPr lang="ru-RU" dirty="0"/>
              <a:t>Ремонт 8 качелей, 5 скамеек, улучшение альпийской горки</a:t>
            </a:r>
          </a:p>
          <a:p>
            <a:r>
              <a:rPr lang="ru-RU" dirty="0"/>
              <a:t>Санитарная обрезка более 30 старых деревьев на территории 7 га</a:t>
            </a:r>
          </a:p>
          <a:p>
            <a:r>
              <a:rPr lang="ru-RU" dirty="0"/>
              <a:t>Установка колясочных и </a:t>
            </a:r>
            <a:r>
              <a:rPr lang="ru-RU" dirty="0" err="1"/>
              <a:t>велопарковки</a:t>
            </a:r>
            <a:endParaRPr lang="ru-RU" dirty="0"/>
          </a:p>
          <a:p>
            <a:r>
              <a:rPr lang="ru-RU" dirty="0"/>
              <a:t>Зонирование 8 комнат женского корпуса и 1 комнаты отделения соц. обслуживания №2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29757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1E39636-5B85-2880-101C-C6CCD68F6B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0"/>
            <a:ext cx="3857625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55EA824-6E73-9419-2278-10827E865A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534" y="0"/>
            <a:ext cx="5164931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F7BC9B0-DCAC-8DB4-2B9D-F454080D6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534" y="0"/>
            <a:ext cx="5164931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201AB06-A7C9-7BB5-B521-A960E3F9B3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0965CC2-90FF-6140-AD8D-813A9AF5F6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304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C93F7E-2DBE-2DF3-719E-89D0A02C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80728"/>
            <a:ext cx="7886700" cy="2852737"/>
          </a:xfrm>
        </p:spPr>
        <p:txBody>
          <a:bodyPr/>
          <a:lstStyle/>
          <a:p>
            <a:r>
              <a:rPr lang="ru-RU" dirty="0"/>
              <a:t>Исполнение плана финансово-хозяйственной деятельности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DF77FFE-F838-7955-69DF-027E1A958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509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E75231-FF0F-8649-1541-996710AD0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76263"/>
            <a:ext cx="7886700" cy="2852737"/>
          </a:xfrm>
        </p:spPr>
        <p:txBody>
          <a:bodyPr/>
          <a:lstStyle/>
          <a:p>
            <a:r>
              <a:rPr lang="ru-RU" dirty="0"/>
              <a:t>Социальная реабилитация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52DD512-C3B5-F53B-C28B-72B7043A4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950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C370F0-2FC9-A80C-B20C-F7E0D79C5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Динамика активности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867C3C9E-D7A9-4B64-6B32-0F742361B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86220791"/>
              </p:ext>
            </p:extLst>
          </p:nvPr>
        </p:nvGraphicFramePr>
        <p:xfrm>
          <a:off x="628650" y="1450864"/>
          <a:ext cx="7886700" cy="373162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118351335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508983977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864524008"/>
                    </a:ext>
                  </a:extLst>
                </a:gridCol>
              </a:tblGrid>
              <a:tr h="553819">
                <a:tc>
                  <a:txBody>
                    <a:bodyPr/>
                    <a:lstStyle/>
                    <a:p>
                      <a:r>
                        <a:rPr lang="ru-RU" sz="1600" b="1" dirty="0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b="1" dirty="0"/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b="1" dirty="0"/>
                        <a:t>2025 год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587198560"/>
                  </a:ext>
                </a:extLst>
              </a:tr>
              <a:tr h="553819">
                <a:tc>
                  <a:txBody>
                    <a:bodyPr/>
                    <a:lstStyle/>
                    <a:p>
                      <a:r>
                        <a:rPr lang="ru-RU" sz="1600" b="1" dirty="0"/>
                        <a:t>Количество выходов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73420708"/>
                  </a:ext>
                </a:extLst>
              </a:tr>
              <a:tr h="553819">
                <a:tc>
                  <a:txBody>
                    <a:bodyPr/>
                    <a:lstStyle/>
                    <a:p>
                      <a:r>
                        <a:rPr lang="ru-RU" sz="1600" b="1" dirty="0"/>
                        <a:t>Количество выездов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77989928"/>
                  </a:ext>
                </a:extLst>
              </a:tr>
              <a:tr h="553819">
                <a:tc>
                  <a:txBody>
                    <a:bodyPr/>
                    <a:lstStyle/>
                    <a:p>
                      <a:r>
                        <a:rPr lang="ru-RU" sz="1600" b="1" dirty="0"/>
                        <a:t>Посещения музеев / экскурсий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241 чел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337 чел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91658155"/>
                  </a:ext>
                </a:extLst>
              </a:tr>
              <a:tr h="553819">
                <a:tc>
                  <a:txBody>
                    <a:bodyPr/>
                    <a:lstStyle/>
                    <a:p>
                      <a:r>
                        <a:rPr lang="ru-RU" sz="1600" b="1" dirty="0"/>
                        <a:t>Культурные мероприятия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182 чел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224 чел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13187478"/>
                  </a:ext>
                </a:extLst>
              </a:tr>
              <a:tr h="937232">
                <a:tc>
                  <a:txBody>
                    <a:bodyPr/>
                    <a:lstStyle/>
                    <a:p>
                      <a:r>
                        <a:rPr lang="ru-RU" sz="1600" b="1" dirty="0"/>
                        <a:t>Соревнования / спортивные события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88 чел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134 чел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8425248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C4D222B-1570-6035-C8E5-A19A550A324A}"/>
              </a:ext>
            </a:extLst>
          </p:cNvPr>
          <p:cNvSpPr txBox="1"/>
          <p:nvPr/>
        </p:nvSpPr>
        <p:spPr>
          <a:xfrm>
            <a:off x="599377" y="5462043"/>
            <a:ext cx="78867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социальной адаптации демонстрирует устойчивый рост, увеличивается как разнообразие, так и регулярность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мероприятий, наблюдается рост по количеству участников.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3305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6E10C6E-CDAA-CC63-0775-CE93295FA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A0634E7-AB8C-F6F6-1826-2AB8C47E7B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9372533" cy="70294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9DE635D-9DD4-0257-06AD-235221121E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336" y="-172402"/>
            <a:ext cx="9598879" cy="71991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A5E1369-78AC-3AA2-7BAA-106966A0C5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791" y="-334593"/>
            <a:ext cx="9605334" cy="7532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767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4301E2-54BE-BA94-89A4-E63876D5B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Волонтерская деятельность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8F88D076-2445-5B36-477E-CF318ACCA9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5608242"/>
              </p:ext>
            </p:extLst>
          </p:nvPr>
        </p:nvGraphicFramePr>
        <p:xfrm>
          <a:off x="628650" y="1196752"/>
          <a:ext cx="8191821" cy="39624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730607">
                  <a:extLst>
                    <a:ext uri="{9D8B030D-6E8A-4147-A177-3AD203B41FA5}">
                      <a16:colId xmlns="" xmlns:a16="http://schemas.microsoft.com/office/drawing/2014/main" val="3933784064"/>
                    </a:ext>
                  </a:extLst>
                </a:gridCol>
                <a:gridCol w="2730607">
                  <a:extLst>
                    <a:ext uri="{9D8B030D-6E8A-4147-A177-3AD203B41FA5}">
                      <a16:colId xmlns="" xmlns:a16="http://schemas.microsoft.com/office/drawing/2014/main" val="1465558521"/>
                    </a:ext>
                  </a:extLst>
                </a:gridCol>
                <a:gridCol w="2730607">
                  <a:extLst>
                    <a:ext uri="{9D8B030D-6E8A-4147-A177-3AD203B41FA5}">
                      <a16:colId xmlns="" xmlns:a16="http://schemas.microsoft.com/office/drawing/2014/main" val="2775661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b="1" dirty="0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/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2025 год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674967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/>
                        <a:t>Количество волонтерских проектов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13</a:t>
                      </a:r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29611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 dirty="0"/>
                        <a:t>Крупные акции / направления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«Крышечки Добро Ты» </a:t>
                      </a:r>
                      <a:r>
                        <a:rPr lang="ru-RU" sz="1400" dirty="0" smtClean="0"/>
                        <a:t>Инклюзивные </a:t>
                      </a:r>
                      <a:r>
                        <a:rPr lang="ru-RU" sz="1400" dirty="0"/>
                        <a:t>проекты с ПНИ №9 и </a:t>
                      </a:r>
                      <a:r>
                        <a:rPr lang="ru-RU" sz="1400" dirty="0" smtClean="0"/>
                        <a:t>ресурсным</a:t>
                      </a:r>
                      <a:r>
                        <a:rPr lang="ru-RU" sz="1400" baseline="0" dirty="0" smtClean="0"/>
                        <a:t> добровольческим центром - с</a:t>
                      </a:r>
                      <a:r>
                        <a:rPr lang="ru-RU" sz="1400" dirty="0" smtClean="0"/>
                        <a:t>бор </a:t>
                      </a:r>
                      <a:r>
                        <a:rPr lang="ru-RU" sz="1400" dirty="0"/>
                        <a:t>гуманитарной помощи для Курской области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Патриотическое направление (поддержка участников СВО)Экологические проекты («Круг жизни</a:t>
                      </a:r>
                      <a:r>
                        <a:rPr lang="ru-RU" sz="1400" dirty="0" smtClean="0"/>
                        <a:t>» макулатура, </a:t>
                      </a:r>
                      <a:r>
                        <a:rPr lang="ru-RU" sz="1400" dirty="0"/>
                        <a:t>«Альтер-Вита</a:t>
                      </a:r>
                      <a:r>
                        <a:rPr lang="ru-RU" sz="1400" dirty="0" smtClean="0"/>
                        <a:t>» приют) Библиотечный </a:t>
                      </a:r>
                      <a:r>
                        <a:rPr lang="ru-RU" sz="1400" dirty="0"/>
                        <a:t>проект «Лечим книгу»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98492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/>
                        <a:t>Участники акции «Крышечки Добро Ты»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150 человек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178 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1303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/>
                        <a:t>Участие в массовых мероприятиях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Полумарафон ЗаБег.РФ — 39 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60644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 dirty="0"/>
                        <a:t>Волонтерский состав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Волонтерский отряд — 23 человека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Активных волонтеров — 39 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4165006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402C8B4-1321-4CB7-D84B-0C59B256E168}"/>
              </a:ext>
            </a:extLst>
          </p:cNvPr>
          <p:cNvSpPr txBox="1"/>
          <p:nvPr/>
        </p:nvSpPr>
        <p:spPr>
          <a:xfrm>
            <a:off x="649460" y="5085184"/>
            <a:ext cx="78867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Волонтерство стало ключевым элементом реабилитационной модели, формируя ответственность, активную гражданскую позицию и чувство значимости.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7249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61D9F46-D640-AE7C-5287-7E5D0FF1C0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24528" cy="69933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4870CC0-0073-837A-F128-055A0F7DF8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24528" cy="69933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5A35BD2-07B7-DF0F-8DD1-1F0E3DEB59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9790"/>
            <a:ext cx="9767950" cy="69933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9EB1132-EFB6-839A-91E0-9C9D4D2023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194297"/>
            <a:ext cx="11311758" cy="72465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4A938E3-8DA8-F46A-8C46-D1BB3D780A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1251520"/>
            <a:ext cx="10513168" cy="105719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209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E9BD7A-80EC-3B4E-14E6-FCE74A93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79795"/>
            <a:ext cx="7886700" cy="1325563"/>
          </a:xfrm>
        </p:spPr>
        <p:txBody>
          <a:bodyPr/>
          <a:lstStyle/>
          <a:p>
            <a:r>
              <a:rPr lang="ru-RU" dirty="0"/>
              <a:t>Спортивные достижения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174B6C86-6081-81AA-0315-D3F91E037B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7629372"/>
              </p:ext>
            </p:extLst>
          </p:nvPr>
        </p:nvGraphicFramePr>
        <p:xfrm>
          <a:off x="628650" y="1052736"/>
          <a:ext cx="7886700" cy="411732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681401277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1199391371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4278700957"/>
                    </a:ext>
                  </a:extLst>
                </a:gridCol>
              </a:tblGrid>
              <a:tr h="351039">
                <a:tc>
                  <a:txBody>
                    <a:bodyPr/>
                    <a:lstStyle/>
                    <a:p>
                      <a:r>
                        <a:rPr lang="ru-RU" sz="1400" b="1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/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2025 год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21221944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r>
                        <a:rPr lang="ru-RU" sz="1400" b="1"/>
                        <a:t>Количество выездов на соревнования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25978691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ru-RU" sz="1400" b="1"/>
                        <a:t>Общее количество медалей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134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179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15504375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ru-RU" sz="1400" b="1"/>
                        <a:t>Золотые медали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60841477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ru-RU" sz="1400" b="1"/>
                        <a:t>Серебряные медали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45967230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ru-RU" sz="1400" b="1" dirty="0"/>
                        <a:t>Бронзовые медали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26545408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ru-RU" sz="1400" b="1"/>
                        <a:t>Количество кубков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827951558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r>
                        <a:rPr lang="ru-RU" sz="1400" b="1"/>
                        <a:t>Уровень соревнований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Всероссийские олимпиады (Махачкала, Санкт-Петербург)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Всероссийские соревнования (Москва, Санкт-Петербург)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00791731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r>
                        <a:rPr lang="ru-RU" sz="1400" b="1" dirty="0"/>
                        <a:t>Количество вовлечённых участников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92 человека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112 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2593888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93D4AA3-4527-72BC-B595-32F992AD65BC}"/>
              </a:ext>
            </a:extLst>
          </p:cNvPr>
          <p:cNvSpPr txBox="1"/>
          <p:nvPr/>
        </p:nvSpPr>
        <p:spPr>
          <a:xfrm>
            <a:off x="628650" y="5292545"/>
            <a:ext cx="77597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Спортивное направление — один из самых успешных инструментов физической и психологической реабилитации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31239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7110A28-30CD-5BCA-D878-312F67EE44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2734B6B-1A7F-27F9-260A-E712A86C95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A57DFC3-5CC1-0ED2-F72B-58B56A1726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36104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0C3BCBF-F72A-5B0D-9C77-981ED50C57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210" y="-30496"/>
            <a:ext cx="9373729" cy="703029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14EC5C3-8880-41ED-E87A-3DD9BD3313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4239" y="-315417"/>
            <a:ext cx="12986794" cy="73152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472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8A29FE-A09C-4526-4582-3F200CC64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Трудоустройство и профессиональное обучение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59DC2FEF-A6AF-AAA6-D7D3-2764607D87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36420988"/>
              </p:ext>
            </p:extLst>
          </p:nvPr>
        </p:nvGraphicFramePr>
        <p:xfrm>
          <a:off x="628650" y="1556792"/>
          <a:ext cx="7886700" cy="331236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2983919422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3682921300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600678608"/>
                    </a:ext>
                  </a:extLst>
                </a:gridCol>
              </a:tblGrid>
              <a:tr h="364922">
                <a:tc>
                  <a:txBody>
                    <a:bodyPr/>
                    <a:lstStyle/>
                    <a:p>
                      <a:r>
                        <a:rPr lang="ru-RU" sz="1400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2025 год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84715358"/>
                  </a:ext>
                </a:extLst>
              </a:tr>
              <a:tr h="364922">
                <a:tc>
                  <a:txBody>
                    <a:bodyPr/>
                    <a:lstStyle/>
                    <a:p>
                      <a:r>
                        <a:rPr lang="ru-RU" sz="1400" b="1"/>
                        <a:t>Профессиональное обучение</a:t>
                      </a:r>
                      <a:endParaRPr lang="ru-RU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35406609"/>
                  </a:ext>
                </a:extLst>
              </a:tr>
              <a:tr h="870198">
                <a:tc>
                  <a:txBody>
                    <a:bodyPr/>
                    <a:lstStyle/>
                    <a:p>
                      <a:r>
                        <a:rPr lang="ru-RU" sz="1400"/>
                        <a:t>Количество обученных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3 человека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25 человек (по программе Мультицентра на базе учреждения)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01761115"/>
                  </a:ext>
                </a:extLst>
              </a:tr>
              <a:tr h="364922">
                <a:tc>
                  <a:txBody>
                    <a:bodyPr/>
                    <a:lstStyle/>
                    <a:p>
                      <a:r>
                        <a:rPr lang="ru-RU" sz="1400" b="1" dirty="0"/>
                        <a:t>Трудоустройство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219163332"/>
                  </a:ext>
                </a:extLst>
              </a:tr>
              <a:tr h="364922">
                <a:tc>
                  <a:txBody>
                    <a:bodyPr/>
                    <a:lstStyle/>
                    <a:p>
                      <a:r>
                        <a:rPr lang="ru-RU" sz="1400"/>
                        <a:t>Всего трудоустроено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45 человек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46 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137261719"/>
                  </a:ext>
                </a:extLst>
              </a:tr>
              <a:tr h="617560">
                <a:tc>
                  <a:txBody>
                    <a:bodyPr/>
                    <a:lstStyle/>
                    <a:p>
                      <a:r>
                        <a:rPr lang="ru-RU" sz="1400"/>
                        <a:t>Трудоустроены внутри учреждения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37 человек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40 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83256889"/>
                  </a:ext>
                </a:extLst>
              </a:tr>
              <a:tr h="364922">
                <a:tc>
                  <a:txBody>
                    <a:bodyPr/>
                    <a:lstStyle/>
                    <a:p>
                      <a:r>
                        <a:rPr lang="ru-RU" sz="1400"/>
                        <a:t>Трудоустроены вне учреждения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8 человек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6 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531664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53AA9F7-BB09-EA2F-A8ED-F90DAD5B6624}"/>
              </a:ext>
            </a:extLst>
          </p:cNvPr>
          <p:cNvSpPr txBox="1"/>
          <p:nvPr/>
        </p:nvSpPr>
        <p:spPr>
          <a:xfrm>
            <a:off x="755576" y="5085184"/>
            <a:ext cx="78867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Наблюдается устойчивая положительная динамика. Рост профессионального обучения формирует надежную базу для дальнейшей интеграции на рынок труда.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6511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62D4660-1F19-AF03-91E1-AB92FC8623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0"/>
            <a:ext cx="821163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D5319B2-69EA-20D3-A57A-D6BA9DBEFB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-1323528"/>
            <a:ext cx="8568952" cy="90920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2A9EB36-A944-8030-B983-9B4765CED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9354244" cy="71955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71F1C52-5BAC-3F83-1518-224C6665DE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12560" cy="72094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972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308298-4036-C34C-DCAF-461730537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Культурно-творческая деятельность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48250E7-9469-9F18-5D99-EC6182D170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32600866"/>
              </p:ext>
            </p:extLst>
          </p:nvPr>
        </p:nvGraphicFramePr>
        <p:xfrm>
          <a:off x="604276" y="1412776"/>
          <a:ext cx="7886700" cy="331236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3541376105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661279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410205654"/>
                    </a:ext>
                  </a:extLst>
                </a:gridCol>
              </a:tblGrid>
              <a:tr h="377726">
                <a:tc>
                  <a:txBody>
                    <a:bodyPr/>
                    <a:lstStyle/>
                    <a:p>
                      <a:r>
                        <a:rPr lang="ru-RU" b="1" dirty="0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/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2025 год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87131918"/>
                  </a:ext>
                </a:extLst>
              </a:tr>
              <a:tr h="639229">
                <a:tc>
                  <a:txBody>
                    <a:bodyPr/>
                    <a:lstStyle/>
                    <a:p>
                      <a:r>
                        <a:rPr lang="ru-RU" b="1"/>
                        <a:t>Участие в конкурсах и фестивалях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8 конкурсов и фестивалей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Крупные областные инклюзивные фестивали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76946406"/>
                  </a:ext>
                </a:extLst>
              </a:tr>
              <a:tr h="900732">
                <a:tc>
                  <a:txBody>
                    <a:bodyPr/>
                    <a:lstStyle/>
                    <a:p>
                      <a:r>
                        <a:rPr lang="ru-RU" b="1"/>
                        <a:t>Основные мероприятия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Конкурс «Талантливые люди России» (</a:t>
                      </a:r>
                      <a:r>
                        <a:rPr lang="en"/>
                        <a:t>III </a:t>
                      </a:r>
                      <a:r>
                        <a:rPr lang="ru-RU"/>
                        <a:t>место и другие призовые)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«Я – могу</a:t>
                      </a:r>
                      <a:r>
                        <a:rPr lang="ru-RU" dirty="0" smtClean="0"/>
                        <a:t>» (1 место), </a:t>
                      </a:r>
                      <a:r>
                        <a:rPr lang="ru-RU" dirty="0"/>
                        <a:t>«Мир без границ</a:t>
                      </a:r>
                      <a:r>
                        <a:rPr lang="ru-RU" dirty="0" smtClean="0"/>
                        <a:t>» (2 место)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30294813"/>
                  </a:ext>
                </a:extLst>
              </a:tr>
              <a:tr h="377726">
                <a:tc>
                  <a:txBody>
                    <a:bodyPr/>
                    <a:lstStyle/>
                    <a:p>
                      <a:r>
                        <a:rPr lang="ru-RU" b="1"/>
                        <a:t>Формат работы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Участие в разовых мероприятиях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Система регулярных занятий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72336345"/>
                  </a:ext>
                </a:extLst>
              </a:tr>
              <a:tr h="377726">
                <a:tc>
                  <a:txBody>
                    <a:bodyPr/>
                    <a:lstStyle/>
                    <a:p>
                      <a:r>
                        <a:rPr lang="ru-RU" b="1"/>
                        <a:t>Студии и клубы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217923641"/>
                  </a:ext>
                </a:extLst>
              </a:tr>
              <a:tr h="639229">
                <a:tc>
                  <a:txBody>
                    <a:bodyPr/>
                    <a:lstStyle/>
                    <a:p>
                      <a:r>
                        <a:rPr lang="ru-RU" b="1" dirty="0"/>
                        <a:t>Количество активных участников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27 человек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73 человека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102475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E7E63F0-32BE-EB73-4F91-774A62C49A4D}"/>
              </a:ext>
            </a:extLst>
          </p:cNvPr>
          <p:cNvSpPr txBox="1"/>
          <p:nvPr/>
        </p:nvSpPr>
        <p:spPr>
          <a:xfrm>
            <a:off x="602720" y="5066466"/>
            <a:ext cx="81441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Творческая деятельность стала частью ежедневной реабилитации и устойчивой формой самореализации.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9755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57200"/>
            <a:ext cx="3399507" cy="1600200"/>
          </a:xfrm>
        </p:spPr>
        <p:txBody>
          <a:bodyPr>
            <a:normAutofit/>
          </a:bodyPr>
          <a:lstStyle/>
          <a:p>
            <a:r>
              <a:rPr lang="ru-RU" b="1" dirty="0"/>
              <a:t>Субсидии на выполнение государственного задания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80632214"/>
              </p:ext>
            </p:extLst>
          </p:nvPr>
        </p:nvGraphicFramePr>
        <p:xfrm>
          <a:off x="3635896" y="1124744"/>
          <a:ext cx="4896544" cy="5001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2057400"/>
            <a:ext cx="3399507" cy="3027784"/>
          </a:xfrm>
        </p:spPr>
        <p:txBody>
          <a:bodyPr>
            <a:normAutofit/>
          </a:bodyPr>
          <a:lstStyle/>
          <a:p>
            <a:pPr algn="just"/>
            <a:r>
              <a:rPr lang="ru-RU" sz="1600" dirty="0"/>
              <a:t>Выделены субсидии на выполнение государственного задания </a:t>
            </a:r>
            <a:r>
              <a:rPr lang="ru-RU" sz="1600" dirty="0" smtClean="0"/>
              <a:t>288</a:t>
            </a:r>
            <a:r>
              <a:rPr lang="ru-RU" sz="1600" dirty="0"/>
              <a:t> 037 507,20 - 2025 </a:t>
            </a:r>
            <a:r>
              <a:rPr lang="ru-RU" sz="1600" dirty="0" smtClean="0"/>
              <a:t>год – </a:t>
            </a:r>
            <a:r>
              <a:rPr lang="ru-RU" sz="1600" dirty="0"/>
              <a:t>руб. (2024-243 656 574,87) 118,21%</a:t>
            </a:r>
          </a:p>
          <a:p>
            <a:pPr algn="just"/>
            <a:r>
              <a:rPr lang="ru-RU" sz="1600" dirty="0" smtClean="0"/>
              <a:t>Остаток </a:t>
            </a:r>
            <a:r>
              <a:rPr lang="ru-RU" sz="1600" dirty="0"/>
              <a:t>неиспользованных средств на конец отчётного периода составляет 7 137 838,32 руб. от объёма </a:t>
            </a:r>
            <a:r>
              <a:rPr lang="ru-RU" sz="1600" dirty="0" smtClean="0"/>
              <a:t>поступления- Оплата питания за декабрь</a:t>
            </a:r>
            <a:endParaRPr lang="ru-RU" sz="1600" dirty="0"/>
          </a:p>
          <a:p>
            <a:pPr algn="just"/>
            <a:r>
              <a:rPr lang="ru-RU" sz="1600" dirty="0" smtClean="0"/>
              <a:t>Исполнено </a:t>
            </a:r>
            <a:r>
              <a:rPr lang="ru-RU" sz="1600" dirty="0"/>
              <a:t>учреждением от объёма поступления субсидии за отчётный период </a:t>
            </a:r>
            <a:r>
              <a:rPr lang="ru-RU" sz="1600" b="1" dirty="0"/>
              <a:t>97,52 %. 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C1C66B2-43B6-883B-93BA-562D014F26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22ACD51-40AD-0318-5587-6BB61B0822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81C5992-486F-6A8A-5A74-C4BC3AF56D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9393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787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2EDCD5-783A-BC08-704B-C59CCB25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Сотрудничество с благотворительными и общественными организациями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1560D22A-9E46-61FC-90DB-A9A86AA255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44990238"/>
              </p:ext>
            </p:extLst>
          </p:nvPr>
        </p:nvGraphicFramePr>
        <p:xfrm>
          <a:off x="683567" y="1221165"/>
          <a:ext cx="7840686" cy="3659211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613562">
                  <a:extLst>
                    <a:ext uri="{9D8B030D-6E8A-4147-A177-3AD203B41FA5}">
                      <a16:colId xmlns="" xmlns:a16="http://schemas.microsoft.com/office/drawing/2014/main" val="1222883482"/>
                    </a:ext>
                  </a:extLst>
                </a:gridCol>
                <a:gridCol w="2613562">
                  <a:extLst>
                    <a:ext uri="{9D8B030D-6E8A-4147-A177-3AD203B41FA5}">
                      <a16:colId xmlns="" xmlns:a16="http://schemas.microsoft.com/office/drawing/2014/main" val="2483437068"/>
                    </a:ext>
                  </a:extLst>
                </a:gridCol>
                <a:gridCol w="2613562">
                  <a:extLst>
                    <a:ext uri="{9D8B030D-6E8A-4147-A177-3AD203B41FA5}">
                      <a16:colId xmlns="" xmlns:a16="http://schemas.microsoft.com/office/drawing/2014/main" val="2047143217"/>
                    </a:ext>
                  </a:extLst>
                </a:gridCol>
              </a:tblGrid>
              <a:tr h="383967">
                <a:tc>
                  <a:txBody>
                    <a:bodyPr/>
                    <a:lstStyle/>
                    <a:p>
                      <a:r>
                        <a:rPr lang="ru-RU" b="1" dirty="0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/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2025 год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26430378"/>
                  </a:ext>
                </a:extLst>
              </a:tr>
              <a:tr h="649788">
                <a:tc>
                  <a:txBody>
                    <a:bodyPr/>
                    <a:lstStyle/>
                    <a:p>
                      <a:r>
                        <a:rPr lang="ru-RU" b="1"/>
                        <a:t>Количество партнерских организаций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532012990"/>
                  </a:ext>
                </a:extLst>
              </a:tr>
              <a:tr h="649788">
                <a:tc>
                  <a:txBody>
                    <a:bodyPr/>
                    <a:lstStyle/>
                    <a:p>
                      <a:r>
                        <a:rPr lang="ru-RU" b="1"/>
                        <a:t>Количество совместных мероприятий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183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21704602"/>
                  </a:ext>
                </a:extLst>
              </a:tr>
              <a:tr h="1278284">
                <a:tc>
                  <a:txBody>
                    <a:bodyPr/>
                    <a:lstStyle/>
                    <a:p>
                      <a:r>
                        <a:rPr lang="ru-RU" b="1"/>
                        <a:t>Ключевые партнеры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БФ «Благо Дари</a:t>
                      </a:r>
                      <a:r>
                        <a:rPr lang="ru-RU" dirty="0" smtClean="0"/>
                        <a:t>», </a:t>
                      </a:r>
                      <a:r>
                        <a:rPr lang="ru-RU" dirty="0"/>
                        <a:t>Гатчинская епархия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прибавились НКО </a:t>
                      </a:r>
                      <a:r>
                        <a:rPr lang="ru-RU" dirty="0"/>
                        <a:t>«Особые ребята</a:t>
                      </a:r>
                      <a:r>
                        <a:rPr lang="ru-RU" dirty="0" smtClean="0"/>
                        <a:t>», АНО </a:t>
                      </a:r>
                      <a:r>
                        <a:rPr lang="ru-RU" dirty="0"/>
                        <a:t>«Квартал Луи</a:t>
                      </a:r>
                      <a:r>
                        <a:rPr lang="ru-RU" dirty="0" smtClean="0"/>
                        <a:t>», Молодежный центр Гатчинского округа, </a:t>
                      </a:r>
                      <a:r>
                        <a:rPr lang="ru-RU" dirty="0" err="1" smtClean="0"/>
                        <a:t>Мультицентр</a:t>
                      </a:r>
                      <a:r>
                        <a:rPr lang="ru-RU" dirty="0" smtClean="0"/>
                        <a:t> социальной и трудовой интеграции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02089056"/>
                  </a:ext>
                </a:extLst>
              </a:tr>
              <a:tr h="649788">
                <a:tc>
                  <a:txBody>
                    <a:bodyPr/>
                    <a:lstStyle/>
                    <a:p>
                      <a:r>
                        <a:rPr lang="ru-RU" b="1" dirty="0"/>
                        <a:t>Характер взаимодействия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Проектное и событийное сотрудничество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Регулярное взаимодействие с ключевыми партнерами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8850369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7BA8BEF-BF46-D78F-85A4-943B34B4E821}"/>
              </a:ext>
            </a:extLst>
          </p:cNvPr>
          <p:cNvSpPr txBox="1"/>
          <p:nvPr/>
        </p:nvSpPr>
        <p:spPr>
          <a:xfrm>
            <a:off x="683568" y="5301207"/>
            <a:ext cx="7200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 закрепил статус открытой инклюзивной площадки с устойчивыми долгосрочными партнерствами.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1120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EA452D3-B88B-2380-EF28-017111201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C6D8C34-D59E-F309-FC93-39519406D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76523" cy="69573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13BF059-7B03-CD56-D328-EF20714B4B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6522" cy="69573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5607007-93AF-25EB-DE64-6FF5116FD2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11129583" cy="741682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90B86F7-4338-0334-5079-9894ECA001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375488"/>
            <a:ext cx="10297144" cy="77228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676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9A018D-7769-1D07-3BAF-015AECB65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Итоги и перспективы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784FE4-3832-557D-7CF8-4B9DAC50F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отчетный период Дом подтвердил статус динамично развивающегося центра инклюзии.</a:t>
            </a:r>
          </a:p>
          <a:p>
            <a:pPr marL="0" indent="0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Ключевые результаты: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рост по всем направлениям деятельности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переход проживающих от роли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благополучателей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 активным благотворителям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укрепление партнерской сети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значительный прорыв в профессиональном обучении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стабильно высокие показатели трудоустройства и спорта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на будущее: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закрепление достигнутых результатов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дальнейшая интеграция жителей в жизнь местного сообщества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новых форм занятости и самореализации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1729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1FFE75-6D8F-E799-0A8E-1A4FA377E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Благодарим</a:t>
            </a:r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122CBD8-6D0F-1397-8E70-6E7D48889F7E}"/>
              </a:ext>
            </a:extLst>
          </p:cNvPr>
          <p:cNvSpPr txBox="1"/>
          <p:nvPr/>
        </p:nvSpPr>
        <p:spPr>
          <a:xfrm>
            <a:off x="395536" y="1556792"/>
            <a:ext cx="56715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артнеров и благотворительные организации,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олонтеров,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отрудников и, конечно, наших проживающих!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photo_5217470840792879773_y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32656"/>
            <a:ext cx="158417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4365104"/>
            <a:ext cx="1658591" cy="157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373216"/>
            <a:ext cx="3056939" cy="1007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4149080"/>
            <a:ext cx="2485924" cy="17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3485" y="332655"/>
            <a:ext cx="2003339" cy="151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0"/>
            <a:ext cx="186124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116632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752" y="2132856"/>
            <a:ext cx="1725013" cy="132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67944" y="2276872"/>
            <a:ext cx="3352961" cy="1356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5536" y="2060848"/>
            <a:ext cx="2017675" cy="1209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720" y="116632"/>
            <a:ext cx="869106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3568" y="3356992"/>
            <a:ext cx="1800200" cy="18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68344" y="2420888"/>
            <a:ext cx="1235482" cy="1629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 descr="https://sun9-69.userapi.com/s/v1/ig2/N7Cg6P2ILJvSGRTglZ-0gHe6JDbLQElUo3gHPQVDTFXERBynCy7q7VeXl-8yUbuqxn2cWLKToEkCH-2R1hFA0J5B.jpg?quality=95&amp;as=32x32,48x48,72x72,108x108,160x160,240x240,360x360,480x480,500x500&amp;from=bu&amp;cs=500x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83768" y="3429000"/>
            <a:ext cx="1728192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597074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7BE6D3-97C8-67F5-85BC-075F01CE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10317"/>
            <a:ext cx="7886700" cy="2852737"/>
          </a:xfrm>
        </p:spPr>
        <p:txBody>
          <a:bodyPr/>
          <a:lstStyle/>
          <a:p>
            <a:r>
              <a:rPr lang="ru-RU" dirty="0"/>
              <a:t>Медицинская деятельность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B1A5FAB-EBB5-CDCD-BEFC-FC7B236AB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9980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63AF047-0858-9656-C54F-0985A836C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3568" y="764704"/>
            <a:ext cx="3806352" cy="535880"/>
          </a:xfrm>
        </p:spPr>
        <p:txBody>
          <a:bodyPr>
            <a:normAutofit fontScale="92500" lnSpcReduction="20000"/>
          </a:bodyPr>
          <a:lstStyle/>
          <a:p>
            <a:r>
              <a:rPr lang="ru-RU" sz="200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Паллиативная помощь в учреждении</a:t>
            </a:r>
            <a:endParaRPr lang="ru-RU" sz="2000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EDA7F3D-633F-035E-1E95-84212D0CD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330" y="1556792"/>
            <a:ext cx="3868340" cy="499291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Ведётся постоянная работа по признанию проживающих нуждающимися в паллиативной помощи</a:t>
            </a:r>
          </a:p>
          <a:p>
            <a:r>
              <a:rPr lang="ru-RU" b="1" dirty="0"/>
              <a:t>31 проживающий</a:t>
            </a:r>
            <a:r>
              <a:rPr lang="ru-RU" dirty="0"/>
              <a:t> признан нуждающимся в паллиативной помощи</a:t>
            </a:r>
          </a:p>
          <a:p>
            <a:r>
              <a:rPr lang="ru-RU" dirty="0"/>
              <a:t>На базе отделения соцобслуживания № 3 создано </a:t>
            </a:r>
            <a:r>
              <a:rPr lang="ru-RU" b="1" dirty="0"/>
              <a:t>подразделение интенсивного развивающего </a:t>
            </a:r>
            <a:r>
              <a:rPr lang="ru-RU" b="1" dirty="0" smtClean="0"/>
              <a:t>ухода </a:t>
            </a:r>
            <a:r>
              <a:rPr lang="ru-RU" dirty="0" smtClean="0"/>
              <a:t>37 проживающих</a:t>
            </a:r>
            <a:endParaRPr lang="ru-RU" dirty="0"/>
          </a:p>
          <a:p>
            <a:r>
              <a:rPr lang="ru-RU" dirty="0"/>
              <a:t>В подразделении сконцентрированы маломобильные и тяжёлые проживающие</a:t>
            </a:r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41F2C66-7E88-C36D-C85F-84C34A762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6016" y="620688"/>
            <a:ext cx="3841349" cy="796355"/>
          </a:xfrm>
        </p:spPr>
        <p:txBody>
          <a:bodyPr>
            <a:noAutofit/>
          </a:bodyPr>
          <a:lstStyle/>
          <a:p>
            <a:r>
              <a:rPr lang="ru-RU" i="0" u="none" strike="noStrike" dirty="0">
                <a:solidFill>
                  <a:srgbClr val="000000"/>
                </a:solidFill>
                <a:effectLst/>
                <a:latin typeface="-webkit-standard"/>
              </a:rPr>
              <a:t>Специализированная и высокотехнологичная помощь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281436D-D51F-5235-80A5-EDF3CA9E10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556792"/>
            <a:ext cx="3887391" cy="463287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</a:rPr>
              <a:t>Проведены </a:t>
            </a:r>
            <a:r>
              <a:rPr lang="ru-RU" b="1" i="0" dirty="0" smtClean="0">
                <a:solidFill>
                  <a:srgbClr val="000000"/>
                </a:solidFill>
                <a:effectLst/>
              </a:rPr>
              <a:t>осмотры проживающих узкими специалистами: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</a:rPr>
              <a:t>Уролог-65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</a:rPr>
              <a:t>Невролог-130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</a:rPr>
              <a:t>Травматолог-46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</a:rPr>
              <a:t>Лечение в стационарах региона: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000000"/>
                </a:solidFill>
                <a:effectLst/>
              </a:rPr>
              <a:t>стентирование</a:t>
            </a:r>
            <a:r>
              <a:rPr lang="ru-RU" b="0" i="0" dirty="0">
                <a:solidFill>
                  <a:srgbClr val="000000"/>
                </a:solidFill>
                <a:effectLst/>
              </a:rPr>
              <a:t> коронарных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артерий 1 проживающему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</a:rPr>
              <a:t>эндопротезирование крупных </a:t>
            </a:r>
            <a:r>
              <a:rPr lang="ru-RU" dirty="0" smtClean="0">
                <a:solidFill>
                  <a:srgbClr val="000000"/>
                </a:solidFill>
              </a:rPr>
              <a:t>суставов 1 проживающему 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</a:rPr>
              <a:t>замена </a:t>
            </a:r>
            <a:r>
              <a:rPr lang="ru-RU" dirty="0" smtClean="0">
                <a:solidFill>
                  <a:srgbClr val="000000"/>
                </a:solidFill>
              </a:rPr>
              <a:t>хрусталика 1 проживающему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</a:rPr>
              <a:t>сложные ортопедические </a:t>
            </a:r>
            <a:r>
              <a:rPr lang="ru-RU" dirty="0" smtClean="0">
                <a:solidFill>
                  <a:srgbClr val="000000"/>
                </a:solidFill>
              </a:rPr>
              <a:t>операции 1 проживающему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r>
              <a:rPr lang="ru-RU" b="0" i="0" dirty="0" err="1">
                <a:solidFill>
                  <a:srgbClr val="000000"/>
                </a:solidFill>
                <a:effectLst/>
              </a:rPr>
              <a:t>стентирование</a:t>
            </a:r>
            <a:r>
              <a:rPr lang="ru-RU" b="0" i="0" dirty="0">
                <a:solidFill>
                  <a:srgbClr val="000000"/>
                </a:solidFill>
                <a:effectLst/>
              </a:rPr>
              <a:t> желчных </a:t>
            </a:r>
            <a:r>
              <a:rPr lang="ru-RU" dirty="0" smtClean="0">
                <a:solidFill>
                  <a:srgbClr val="000000"/>
                </a:solidFill>
              </a:rPr>
              <a:t>протоков 1 проживающему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260465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DDEBF2-3DE8-947E-41E4-6C15F1A1B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Паллиативная помощь и интенсивный уход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7C7CD8-3B43-A0ED-2BB6-734D7FAB5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31 проживающий признан нуждающимся в паллиативной помощи.</a:t>
            </a:r>
          </a:p>
          <a:p>
            <a:r>
              <a:rPr lang="ru-RU" dirty="0"/>
              <a:t>На базе отделения социального ухода №3 создано подразделение интенсивного развивающего ухода.</a:t>
            </a:r>
          </a:p>
          <a:p>
            <a:r>
              <a:rPr lang="ru-RU" dirty="0"/>
              <a:t>Обучение персонала: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Основы постурального менеджмента </a:t>
            </a:r>
            <a:r>
              <a:rPr lang="ru-RU" dirty="0" smtClean="0"/>
              <a:t>и профилактика пролежней, контрактур, работа с ТСР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2 </a:t>
            </a:r>
            <a:r>
              <a:rPr lang="ru-RU" dirty="0" smtClean="0"/>
              <a:t>медработника (главная и старшая медсестры) – </a:t>
            </a:r>
            <a:r>
              <a:rPr lang="ru-RU" dirty="0"/>
              <a:t>основы паллиативной помощи.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2 </a:t>
            </a:r>
            <a:r>
              <a:rPr lang="ru-RU" dirty="0" smtClean="0"/>
              <a:t>сотрудника (главная медсестра и воспитатель) </a:t>
            </a:r>
            <a:r>
              <a:rPr lang="ru-RU" dirty="0"/>
              <a:t>– основы </a:t>
            </a:r>
            <a:r>
              <a:rPr lang="ru-RU" dirty="0" err="1"/>
              <a:t>эрготерапии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215478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C90BDB-5502-2A8A-1CA5-1578A27D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Индивидуальные программы и ТСР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427D8D5-9974-A7E3-A669-E33540850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Актуализация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ИПРА </a:t>
            </a:r>
            <a:r>
              <a:rPr lang="ru-RU" b="0" i="0" dirty="0">
                <a:solidFill>
                  <a:srgbClr val="000000"/>
                </a:solidFill>
                <a:effectLst/>
              </a:rPr>
              <a:t>для 50 проживающих, нуждающихся в ТСР и паллиативной помощи.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Получение ТСР через электронные сертификаты в соответствии с федеральными и региональными стандартами.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Приобретено дорогостоящее оборудование: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</a:rPr>
              <a:t>Коляски для </a:t>
            </a:r>
            <a:r>
              <a:rPr lang="ru-RU" b="0" i="0" dirty="0" err="1">
                <a:solidFill>
                  <a:srgbClr val="000000"/>
                </a:solidFill>
                <a:effectLst/>
              </a:rPr>
              <a:t>маломобильных</a:t>
            </a:r>
            <a:r>
              <a:rPr lang="ru-RU" b="0" i="0" dirty="0">
                <a:solidFill>
                  <a:srgbClr val="000000"/>
                </a:solidFill>
                <a:effectLst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проживающих 2 шт. -560 тыс. руб.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000000"/>
                </a:solidFill>
                <a:effectLst/>
              </a:rPr>
              <a:t>Стул </a:t>
            </a:r>
            <a:r>
              <a:rPr lang="ru-RU" b="0" i="0" dirty="0">
                <a:solidFill>
                  <a:srgbClr val="000000"/>
                </a:solidFill>
                <a:effectLst/>
              </a:rPr>
              <a:t>с санитарным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оснащением 1 </a:t>
            </a:r>
            <a:r>
              <a:rPr lang="ru-RU" b="0" i="0" dirty="0" err="1" smtClean="0">
                <a:solidFill>
                  <a:srgbClr val="000000"/>
                </a:solidFill>
                <a:effectLst/>
              </a:rPr>
              <a:t>шт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- 82 тыс. руб.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Комплекты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функциональной эстетической одежды 11 шт.-583 тыс. руб.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345463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370F8D-7A3F-DA59-29C2-26DD631C8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Взаимодействие с организациями и проекты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4278238-D79A-AD56-00A5-B2A7A6A08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Проект «Старость в радость</a:t>
            </a:r>
            <a:r>
              <a:rPr lang="ru-RU" dirty="0" smtClean="0"/>
              <a:t>»: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Получено </a:t>
            </a:r>
            <a:r>
              <a:rPr lang="ru-RU" dirty="0" smtClean="0"/>
              <a:t>абсорбирующее </a:t>
            </a:r>
            <a:r>
              <a:rPr lang="ru-RU" dirty="0"/>
              <a:t>бельё, средства ухода, оборудование для мытья, подъёмник, весы для подъёмника на сумму 370 тыс. руб.</a:t>
            </a:r>
          </a:p>
          <a:p>
            <a:r>
              <a:rPr lang="ru-RU" dirty="0"/>
              <a:t>Консультации </a:t>
            </a:r>
            <a:r>
              <a:rPr lang="ru-RU" dirty="0" smtClean="0"/>
              <a:t>советника Губернатора ЛО по социальным вопросам и здравоохранения по </a:t>
            </a:r>
            <a:r>
              <a:rPr lang="ru-RU" dirty="0"/>
              <a:t>подбору и настройке </a:t>
            </a:r>
            <a:r>
              <a:rPr lang="ru-RU" dirty="0" smtClean="0"/>
              <a:t>ТСР Оксаны Харитоновны Громовой-23.</a:t>
            </a:r>
            <a:endParaRPr lang="ru-RU" dirty="0"/>
          </a:p>
          <a:p>
            <a:r>
              <a:rPr lang="ru-RU" dirty="0" smtClean="0"/>
              <a:t>Осмотры </a:t>
            </a:r>
            <a:r>
              <a:rPr lang="ru-RU" dirty="0"/>
              <a:t>мультидисциплинарной бригады фонда «Регион заботы» (Народный фронт</a:t>
            </a:r>
            <a:r>
              <a:rPr lang="ru-RU" dirty="0" smtClean="0"/>
              <a:t>)</a:t>
            </a:r>
            <a:r>
              <a:rPr lang="en-US" dirty="0" smtClean="0"/>
              <a:t>-42 </a:t>
            </a:r>
            <a:r>
              <a:rPr lang="ru-RU" dirty="0" smtClean="0"/>
              <a:t>проживающих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97503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251519" y="306366"/>
            <a:ext cx="8352928" cy="982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b="1" dirty="0"/>
              <a:t>                                                                                                     </a:t>
            </a:r>
            <a:br>
              <a:rPr lang="ru-RU" sz="1400" b="1" dirty="0"/>
            </a:br>
            <a:r>
              <a:rPr lang="ru-RU" sz="1400" b="1" dirty="0"/>
              <a:t> 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Структура основных  расходов по КФО 4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139952" y="620688"/>
          <a:ext cx="4824536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692696"/>
            <a:ext cx="3960440" cy="5760640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/>
              <a:t>Заработная плата: </a:t>
            </a:r>
            <a:r>
              <a:rPr lang="ru-RU" sz="1400" dirty="0"/>
              <a:t>утверждено на 2025год за счёт субсидии на финансовое обеспечение выполнения государственного задания на оказание государственных услуг -176 199 189,51 руб. Исполнение составило 100,00 % к выделенным ассигнованиям; </a:t>
            </a:r>
          </a:p>
          <a:p>
            <a:pPr algn="just"/>
            <a:r>
              <a:rPr lang="ru-RU" sz="1400" b="1" dirty="0"/>
              <a:t>Выплата больничных листов: </a:t>
            </a:r>
            <a:r>
              <a:rPr lang="ru-RU" sz="1400" dirty="0"/>
              <a:t>за счёт работодателя утверждено по плану на 2025 год – 1 109 013,59 </a:t>
            </a:r>
            <a:r>
              <a:rPr lang="ru-RU" sz="1400" dirty="0" err="1"/>
              <a:t>руб</a:t>
            </a:r>
            <a:r>
              <a:rPr lang="ru-RU" sz="1400" dirty="0"/>
              <a:t> Исполнено расходов составило 99,59 % к выделенным ассигнованиям. Расход произведен на основании утвержденного кассового плана.</a:t>
            </a:r>
          </a:p>
          <a:p>
            <a:pPr algn="just"/>
            <a:r>
              <a:rPr lang="ru-RU" sz="1400" b="1" dirty="0"/>
              <a:t>Начисления на оплату труда: </a:t>
            </a:r>
            <a:r>
              <a:rPr lang="ru-RU" sz="1400" dirty="0"/>
              <a:t>утверждено на 2025 год — 57 267 980,41 руб. (2024 год.- 48 278 513,98руб.- 118,62%) Исполнение составило 99,99 % в выделенным ассигнованиям. </a:t>
            </a:r>
          </a:p>
          <a:p>
            <a:pPr algn="just"/>
            <a:r>
              <a:rPr lang="ru-RU" sz="1400" b="1" dirty="0"/>
              <a:t>Прочие услуги и работы: </a:t>
            </a:r>
            <a:r>
              <a:rPr lang="ru-RU" sz="1400" dirty="0"/>
              <a:t>утверждено – 53 449 705,98 руб. Исполнение составило 86,66 % к выделенным ассигнованиям. Расход за декабрь по контакту с ООО  «</a:t>
            </a:r>
            <a:r>
              <a:rPr lang="ru-RU" sz="1400" dirty="0" err="1"/>
              <a:t>Максимус</a:t>
            </a:r>
            <a:r>
              <a:rPr lang="ru-RU" sz="1400" dirty="0"/>
              <a:t>»  на оказание услуг по организации горячего питания для дневного стационара произведён в январе 2026 года.</a:t>
            </a:r>
          </a:p>
          <a:p>
            <a:pPr algn="just"/>
            <a:r>
              <a:rPr lang="ru-RU" sz="1400" b="1" dirty="0"/>
              <a:t>Выплата пособий по временной нетрудоспособности уволенным сотрудникам: </a:t>
            </a:r>
            <a:r>
              <a:rPr lang="ru-RU" sz="1400" dirty="0"/>
              <a:t>утверждено – 11 617,71 руб., исполнение составило 99,81% к выделенным ассигнованиям.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E4B0A5C-48CD-47DD-4B22-06D42C7611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20" y="0"/>
            <a:ext cx="333255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562E2BB-D650-0616-C3BF-430AC49AB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6F53350-302A-1C97-6C91-C1E158B366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9393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525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8EC0B7-F245-2459-0B58-2C5EA1552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Диспансеризация и медицинская поддержка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E378D3-4DEA-5CC6-2FD0-8826DC4FF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endParaRPr lang="ru-RU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Ежегодная диспансеризация всех проживающих – 100% под наблюдением.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Снижение смертности почти в 2 раза.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Выездные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осмотры для </a:t>
            </a:r>
            <a:r>
              <a:rPr lang="ru-RU" b="0" i="0" dirty="0" err="1" smtClean="0">
                <a:solidFill>
                  <a:srgbClr val="000000"/>
                </a:solidFill>
                <a:effectLst/>
              </a:rPr>
              <a:t>маломобильных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 проживающих </a:t>
            </a:r>
            <a:r>
              <a:rPr lang="ru-RU" b="0" i="0" dirty="0">
                <a:solidFill>
                  <a:srgbClr val="000000"/>
                </a:solidFill>
                <a:effectLst/>
              </a:rPr>
              <a:t>специалистов: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уролог- 30 чел., невролог-30 чел., травматолог-25 чел, гастроэнтеролог-6 чел.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Лечение в стационарах с использованием высокотехнологичных процедур: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000000"/>
                </a:solidFill>
                <a:effectLst/>
              </a:rPr>
              <a:t>Стентирование</a:t>
            </a:r>
            <a:r>
              <a:rPr lang="ru-RU" b="0" i="0" dirty="0">
                <a:solidFill>
                  <a:srgbClr val="000000"/>
                </a:solidFill>
                <a:effectLst/>
              </a:rPr>
              <a:t> коронарных артерий, эндопротезирование суставов, замена хрусталика, сложные ортопедические операции, </a:t>
            </a:r>
            <a:r>
              <a:rPr lang="ru-RU" b="0" i="0" dirty="0" err="1">
                <a:solidFill>
                  <a:srgbClr val="000000"/>
                </a:solidFill>
                <a:effectLst/>
              </a:rPr>
              <a:t>стентирование</a:t>
            </a:r>
            <a:r>
              <a:rPr lang="ru-RU" b="0" i="0" dirty="0">
                <a:solidFill>
                  <a:srgbClr val="000000"/>
                </a:solidFill>
                <a:effectLst/>
              </a:rPr>
              <a:t> желчных протоков.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Стационарная реабилитация после эндопротезирования (ЛО РЦ «21 век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»)- 1 проживающий.</a:t>
            </a:r>
            <a:endParaRPr lang="ru-RU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</a:rPr>
              <a:t>Социально-медицинские услуги под контролем и во взаимодействии с медицинскими организациями региона.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777165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EF3C35-6F85-27CF-81E2-C9868B8A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124744"/>
            <a:ext cx="7886700" cy="2852737"/>
          </a:xfrm>
        </p:spPr>
        <p:txBody>
          <a:bodyPr/>
          <a:lstStyle/>
          <a:p>
            <a:r>
              <a:rPr lang="ru-RU" dirty="0" smtClean="0"/>
              <a:t>Юридическая деятельность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C2E5E8F-336A-2A77-D1B7-1EAD2F3609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79403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2DAA93-84FA-9B44-6147-0CDDD7BB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1339"/>
            <a:ext cx="7886700" cy="1325563"/>
          </a:xfrm>
        </p:spPr>
        <p:txBody>
          <a:bodyPr/>
          <a:lstStyle/>
          <a:p>
            <a:r>
              <a:rPr lang="ru-RU" dirty="0"/>
              <a:t>Судебная статистика 2025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D80FF80D-531D-6C16-AF8B-F642D47622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60346023"/>
              </p:ext>
            </p:extLst>
          </p:nvPr>
        </p:nvGraphicFramePr>
        <p:xfrm>
          <a:off x="430811" y="1867695"/>
          <a:ext cx="7886700" cy="14859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943350">
                  <a:extLst>
                    <a:ext uri="{9D8B030D-6E8A-4147-A177-3AD203B41FA5}">
                      <a16:colId xmlns="" xmlns:a16="http://schemas.microsoft.com/office/drawing/2014/main" val="3677713193"/>
                    </a:ext>
                  </a:extLst>
                </a:gridCol>
                <a:gridCol w="3943350">
                  <a:extLst>
                    <a:ext uri="{9D8B030D-6E8A-4147-A177-3AD203B41FA5}">
                      <a16:colId xmlns="" xmlns:a16="http://schemas.microsoft.com/office/drawing/2014/main" val="12338755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Количество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74271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Всего рассмотрено дел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45029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Признаны недееспособными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32562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Ограниченно дееспособные (статус оставлен)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11209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Производство прекращено в связи со смертью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8934315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D6B535C7-095B-B00E-FF09-75D71930C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550" y="147148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Признание недееспособными / ограниченно дееспособными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8A5BE6-7CF2-C2C7-E922-3C505EDEA1E8}"/>
              </a:ext>
            </a:extLst>
          </p:cNvPr>
          <p:cNvSpPr txBox="1"/>
          <p:nvPr/>
        </p:nvSpPr>
        <p:spPr>
          <a:xfrm>
            <a:off x="412120" y="3429000"/>
            <a:ext cx="7905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Взыскание долга за неуплату по договору соцобслуживания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="" xmlns:a16="http://schemas.microsoft.com/office/drawing/2014/main" id="{C0F25968-BD2C-C76F-F088-51784CE54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81176384"/>
              </p:ext>
            </p:extLst>
          </p:nvPr>
        </p:nvGraphicFramePr>
        <p:xfrm>
          <a:off x="430811" y="3904790"/>
          <a:ext cx="7886700" cy="237744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943350">
                  <a:extLst>
                    <a:ext uri="{9D8B030D-6E8A-4147-A177-3AD203B41FA5}">
                      <a16:colId xmlns="" xmlns:a16="http://schemas.microsoft.com/office/drawing/2014/main" val="3940887189"/>
                    </a:ext>
                  </a:extLst>
                </a:gridCol>
                <a:gridCol w="3943350">
                  <a:extLst>
                    <a:ext uri="{9D8B030D-6E8A-4147-A177-3AD203B41FA5}">
                      <a16:colId xmlns="" xmlns:a16="http://schemas.microsoft.com/office/drawing/2014/main" val="1590347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Значение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845707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Всего дел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240558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Дел с неоплаченной задолженностью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838566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Дел с полностью оплаченной задолженностью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72746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Общая сумма задолженности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~272 200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48353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Средняя сумма долга (по неоплаченным делам)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~45 400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1407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Минимальная сумма долга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~17 800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054168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Максимальная сумма долга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~56 300 руб.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05978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179139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Юридическая помощь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844824"/>
          <a:ext cx="7886700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966"/>
                <a:gridCol w="5705722"/>
                <a:gridCol w="1694012"/>
              </a:tblGrid>
              <a:tr h="370840"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FFFFFF"/>
                          </a:solidFill>
                          <a:latin typeface="calibri"/>
                        </a:rPr>
                        <a:t>№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FFFFFF"/>
                          </a:solidFill>
                          <a:latin typeface="calibri"/>
                        </a:rPr>
                        <a:t>Содержание показателя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FFFFFF"/>
                          </a:solidFill>
                          <a:latin typeface="calibri"/>
                        </a:rPr>
                        <a:t>Значение показателя</a:t>
                      </a: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Количество устных консультаций по правовым вопросам проживающих и их родственников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Количество письменных консультаций по правовым вопросам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Количество составленных документов правового характера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Количество представлений интересов граждан в нотариальной палате Ленинградской области, правоохранительных органах, прокуратуре, иных учреждениях</a:t>
                      </a:r>
                      <a:endParaRPr lang="ru-RU"/>
                    </a:p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/>
                        <a:t>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Количество проведенных ознакомительных/обучающих семинаров по правовой грамотности с проживающими и приглашенными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>
                          <a:solidFill>
                            <a:srgbClr val="000000"/>
                          </a:solidFill>
                          <a:latin typeface="calibri"/>
                        </a:rPr>
                        <a:t>Итого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50" dirty="0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FA8CB2-6B29-0129-6651-24A60729A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768349"/>
            <a:ext cx="7886700" cy="2852737"/>
          </a:xfrm>
        </p:spPr>
        <p:txBody>
          <a:bodyPr/>
          <a:lstStyle/>
          <a:p>
            <a:r>
              <a:rPr lang="ru-RU" dirty="0"/>
              <a:t>Кадровая деятельность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B80AB1D-CE38-6C38-2CA7-8EBDE4B23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51568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98793F7-F31B-2B9C-C566-61810AFA187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8640960" cy="5760640"/>
          </a:xfrm>
          <a:prstGeom prst="rect">
            <a:avLst/>
          </a:prstGeom>
        </p:spPr>
      </p:pic>
      <mc:AlternateContent xmlns:mc="http://schemas.openxmlformats.org/markup-compatibility/2006">
        <mc:Choice xmlns="" xmlns:p14="http://schemas.microsoft.com/office/powerpoint/2010/main" Requires="p14">
          <p:contentPart p14:bwMode="auto" r:id="rId3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AEFA66CD-82B9-1402-0D64-ACAFACE431C9}"/>
                  </a:ext>
                </a:extLst>
              </p14:cNvPr>
              <p14:cNvContentPartPr/>
              <p14:nvPr/>
            </p14:nvContentPartPr>
            <p14:xfrm>
              <a:off x="5471160" y="1222584"/>
              <a:ext cx="1930320" cy="440280"/>
            </p14:xfrm>
          </p:contentPart>
        </mc:Choice>
        <mc:Fallback>
          <p:pic>
            <p:nvPicPr>
              <p:cNvPr id="4" name="Рукописный ввод 3">
                <a:extLst>
                  <a:ext uri="{FF2B5EF4-FFF2-40B4-BE49-F238E27FC236}">
                    <a16:creationId xmlns="" xmlns:a16="http://schemas.microsoft.com/office/drawing/2014/main" id="{AEFA66CD-82B9-1402-0D64-ACAFACE431C9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408160" y="1159584"/>
                <a:ext cx="2055960" cy="56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="" xmlns:p14="http://schemas.microsoft.com/office/powerpoint/2010/main" val="5468637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FC63857-428B-B80B-BE2E-8BA9FE8019F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356" y="548680"/>
            <a:ext cx="9181020" cy="6120680"/>
          </a:xfrm>
          <a:prstGeom prst="rect">
            <a:avLst/>
          </a:prstGeom>
        </p:spPr>
      </p:pic>
      <mc:AlternateContent xmlns:mc="http://schemas.openxmlformats.org/markup-compatibility/2006">
        <mc:Choice xmlns="" xmlns:p14="http://schemas.microsoft.com/office/powerpoint/2010/main" Requires="p14">
          <p:contentPart p14:bwMode="auto" r:id="rId3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4153EF28-8F0C-0555-6580-72BB44B98078}"/>
                  </a:ext>
                </a:extLst>
              </p14:cNvPr>
              <p14:cNvContentPartPr/>
              <p14:nvPr/>
            </p14:nvContentPartPr>
            <p14:xfrm>
              <a:off x="6540000" y="1365144"/>
              <a:ext cx="2251800" cy="311760"/>
            </p14:xfrm>
          </p:contentPart>
        </mc:Choice>
        <mc:Fallback>
          <p:pic>
            <p:nvPicPr>
              <p:cNvPr id="4" name="Рукописный ввод 3">
                <a:extLst>
                  <a:ext uri="{FF2B5EF4-FFF2-40B4-BE49-F238E27FC236}">
                    <a16:creationId xmlns="" xmlns:a16="http://schemas.microsoft.com/office/drawing/2014/main" id="{4153EF28-8F0C-0555-6580-72BB44B98078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477000" y="1302144"/>
                <a:ext cx="2377440" cy="43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="" xmlns:p14="http://schemas.microsoft.com/office/powerpoint/2010/main" val="32684325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5041558-21F1-F739-09F3-72B2B2FF628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76672"/>
            <a:ext cx="8314692" cy="5543128"/>
          </a:xfrm>
          <a:prstGeom prst="rect">
            <a:avLst/>
          </a:prstGeom>
        </p:spPr>
      </p:pic>
      <mc:AlternateContent xmlns:mc="http://schemas.openxmlformats.org/markup-compatibility/2006">
        <mc:Choice xmlns="" xmlns:p14="http://schemas.microsoft.com/office/powerpoint/2010/main" Requires="p14">
          <p:contentPart p14:bwMode="auto" r:id="rId3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20195262-9DD2-6FFF-8CD5-94B1AD0237D9}"/>
                  </a:ext>
                </a:extLst>
              </p14:cNvPr>
              <p14:cNvContentPartPr/>
              <p14:nvPr/>
            </p14:nvContentPartPr>
            <p14:xfrm>
              <a:off x="6581760" y="1011624"/>
              <a:ext cx="1937880" cy="420840"/>
            </p14:xfrm>
          </p:contentPart>
        </mc:Choice>
        <mc:Fallback>
          <p:pic>
            <p:nvPicPr>
              <p:cNvPr id="5" name="Рукописный ввод 4">
                <a:extLst>
                  <a:ext uri="{FF2B5EF4-FFF2-40B4-BE49-F238E27FC236}">
                    <a16:creationId xmlns="" xmlns:a16="http://schemas.microsoft.com/office/drawing/2014/main" id="{20195262-9DD2-6FFF-8CD5-94B1AD0237D9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518760" y="948984"/>
                <a:ext cx="2063520" cy="546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="" xmlns:p14="http://schemas.microsoft.com/office/powerpoint/2010/main" val="31733152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BA16B3BA-74C9-3BF1-C7BF-4A0E498BB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81308181"/>
              </p:ext>
            </p:extLst>
          </p:nvPr>
        </p:nvGraphicFramePr>
        <p:xfrm>
          <a:off x="467544" y="908720"/>
          <a:ext cx="7886700" cy="14859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943350">
                  <a:extLst>
                    <a:ext uri="{9D8B030D-6E8A-4147-A177-3AD203B41FA5}">
                      <a16:colId xmlns="" xmlns:a16="http://schemas.microsoft.com/office/drawing/2014/main" val="454889091"/>
                    </a:ext>
                  </a:extLst>
                </a:gridCol>
                <a:gridCol w="3943350">
                  <a:extLst>
                    <a:ext uri="{9D8B030D-6E8A-4147-A177-3AD203B41FA5}">
                      <a16:colId xmlns="" xmlns:a16="http://schemas.microsoft.com/office/drawing/2014/main" val="21903923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b="1" dirty="0"/>
                        <a:t>АККРЕДИТАЦИЯ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Количество 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12166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Управление и экономика в здравоохранении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8227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Сестринское дело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96949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Фармация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95562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b="1"/>
                        <a:t>Итого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18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2141328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AED30B9-3760-7C7A-294C-CBBDBD7E67CA}"/>
              </a:ext>
            </a:extLst>
          </p:cNvPr>
          <p:cNvSpPr txBox="1"/>
          <p:nvPr/>
        </p:nvSpPr>
        <p:spPr>
          <a:xfrm>
            <a:off x="395536" y="332656"/>
            <a:ext cx="77048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Повышение квалификации и обучение персонала</a:t>
            </a:r>
            <a:endParaRPr lang="ru-RU" sz="2400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B8CE68DE-C156-43B3-7D04-A73C4C3C7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23414815"/>
              </p:ext>
            </p:extLst>
          </p:nvPr>
        </p:nvGraphicFramePr>
        <p:xfrm>
          <a:off x="453630" y="2924944"/>
          <a:ext cx="7886700" cy="237744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943350">
                  <a:extLst>
                    <a:ext uri="{9D8B030D-6E8A-4147-A177-3AD203B41FA5}">
                      <a16:colId xmlns="" xmlns:a16="http://schemas.microsoft.com/office/drawing/2014/main" val="2478398538"/>
                    </a:ext>
                  </a:extLst>
                </a:gridCol>
                <a:gridCol w="3943350">
                  <a:extLst>
                    <a:ext uri="{9D8B030D-6E8A-4147-A177-3AD203B41FA5}">
                      <a16:colId xmlns="" xmlns:a16="http://schemas.microsoft.com/office/drawing/2014/main" val="28373000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b="1" dirty="0"/>
                        <a:t>ПРОФПЕРЕПОДГОТОВКА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Кол-во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5268287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Сестринское дело в психиатрии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14363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Общие вопросы охраны труда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06434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Пожарная безопасность (всего)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5275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Эрготерапия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04109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Специалист по реабилитации инвалидов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73775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Информационная безопасность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478183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Прочие направления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591494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1270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20880" cy="706090"/>
          </a:xfrm>
        </p:spPr>
        <p:txBody>
          <a:bodyPr>
            <a:normAutofit/>
          </a:bodyPr>
          <a:lstStyle/>
          <a:p>
            <a:r>
              <a:rPr lang="ru-RU" sz="1800" dirty="0"/>
              <a:t> Достижение результатов использования субсидий на иные цели КФО 5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268760"/>
          <a:ext cx="3754760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69DDA2B-0306-0473-2AA3-E3799C8C1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700808"/>
            <a:ext cx="3903290" cy="447615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200" dirty="0"/>
              <a:t>Остатки субсидий на 01.01.2025 г. полностью возвращены в областной бюджет в сумме 166 610,13 руб.</a:t>
            </a:r>
            <a:br>
              <a:rPr lang="ru-RU" sz="2200" dirty="0"/>
            </a:br>
            <a:endParaRPr lang="ru-RU" sz="2200" dirty="0"/>
          </a:p>
          <a:p>
            <a:pPr marL="0" indent="0" algn="just">
              <a:buNone/>
            </a:pPr>
            <a:r>
              <a:rPr lang="ru-RU" sz="2200" dirty="0"/>
              <a:t>В 2025 году:</a:t>
            </a:r>
          </a:p>
          <a:p>
            <a:pPr marL="0" indent="0" algn="just">
              <a:buNone/>
            </a:pPr>
            <a:r>
              <a:rPr lang="ru-RU" sz="2200" dirty="0"/>
              <a:t> • по апробации методик социального обслуживания поступило 2 133 190,99 руб., израсходовано 2 083 844,44 руб., остаток к возврату — 2 623,83 руб.;</a:t>
            </a:r>
          </a:p>
          <a:p>
            <a:pPr marL="0" indent="0" algn="just">
              <a:buNone/>
            </a:pPr>
            <a:r>
              <a:rPr lang="ru-RU" sz="2200" dirty="0"/>
              <a:t> • на развитие материально-технической базы учреждения поступило 13 312 457,56 руб., признаны и освоены средства в сумме 9 990 646,78 руб., остатки возвращены в установленном порядке;</a:t>
            </a:r>
          </a:p>
          <a:p>
            <a:pPr marL="0" indent="0" algn="just">
              <a:buNone/>
            </a:pPr>
            <a:r>
              <a:rPr lang="ru-RU" sz="2200" dirty="0"/>
              <a:t> • на мероприятия по реабилитации и </a:t>
            </a:r>
            <a:r>
              <a:rPr lang="ru-RU" sz="2200" dirty="0" err="1"/>
              <a:t>абилитации</a:t>
            </a:r>
            <a:r>
              <a:rPr lang="ru-RU" sz="2200" dirty="0"/>
              <a:t> инвалидов освоено 3 600 000,00 руб. (100%);</a:t>
            </a:r>
          </a:p>
          <a:p>
            <a:pPr marL="0" indent="0" algn="just">
              <a:buNone/>
            </a:pPr>
            <a:r>
              <a:rPr lang="ru-RU" sz="2200" dirty="0"/>
              <a:t> • на приобретение автотранспортного средства поступило 5 913 333,33 руб., остаток к возврату — 29 566,67 руб.;</a:t>
            </a:r>
          </a:p>
          <a:p>
            <a:pPr marL="0" indent="0" algn="just">
              <a:buNone/>
            </a:pPr>
            <a:r>
              <a:rPr lang="ru-RU" sz="2200" dirty="0"/>
              <a:t> • на капитальный ремонт инженерной инфраструктуры поступило 1 590 513,26 руб., остаток к возврату — 413 533,60 руб.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3D8CDB-9278-05F1-9DD9-F812880A4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Обучающие семинары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67B84754-FDD9-0BF4-D9A7-E4FB6B5F25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66575707"/>
              </p:ext>
            </p:extLst>
          </p:nvPr>
        </p:nvGraphicFramePr>
        <p:xfrm>
          <a:off x="628650" y="1556792"/>
          <a:ext cx="7886700" cy="27889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943350">
                  <a:extLst>
                    <a:ext uri="{9D8B030D-6E8A-4147-A177-3AD203B41FA5}">
                      <a16:colId xmlns="" xmlns:a16="http://schemas.microsoft.com/office/drawing/2014/main" val="536311386"/>
                    </a:ext>
                  </a:extLst>
                </a:gridCol>
                <a:gridCol w="3943350">
                  <a:extLst>
                    <a:ext uri="{9D8B030D-6E8A-4147-A177-3AD203B41FA5}">
                      <a16:colId xmlns="" xmlns:a16="http://schemas.microsoft.com/office/drawing/2014/main" val="42192547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/>
                        <a:t>Тематика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Участников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71951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Сексуальность людей с интеллектуальными нарушениями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12820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Развитие личностного потенциала работников соцсферы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26231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Противодействие коррупции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1225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Паллиативная помощь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09063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Сопровождаемое проживание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287235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Прочие семинары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62057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b="1"/>
                        <a:t>Всего участников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44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38193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592150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EB4922-7997-91AC-2F7D-895C103C2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Особые категории работников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44B8D95-5D76-8CB6-54CB-31D53CC28D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91438460"/>
              </p:ext>
            </p:extLst>
          </p:nvPr>
        </p:nvGraphicFramePr>
        <p:xfrm>
          <a:off x="628650" y="2216152"/>
          <a:ext cx="7886700" cy="80010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943350">
                  <a:extLst>
                    <a:ext uri="{9D8B030D-6E8A-4147-A177-3AD203B41FA5}">
                      <a16:colId xmlns="" xmlns:a16="http://schemas.microsoft.com/office/drawing/2014/main" val="3583447694"/>
                    </a:ext>
                  </a:extLst>
                </a:gridCol>
                <a:gridCol w="3943350">
                  <a:extLst>
                    <a:ext uri="{9D8B030D-6E8A-4147-A177-3AD203B41FA5}">
                      <a16:colId xmlns="" xmlns:a16="http://schemas.microsoft.com/office/drawing/2014/main" val="15247010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/>
                        <a:t>Должность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Количество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75714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Младший медицинский брат по уходу за больными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9894073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9DC3B83-D02B-9C50-5DEE-C6D933E11AB2}"/>
              </a:ext>
            </a:extLst>
          </p:cNvPr>
          <p:cNvSpPr txBox="1"/>
          <p:nvPr/>
        </p:nvSpPr>
        <p:spPr>
          <a:xfrm>
            <a:off x="592811" y="169068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Альтернативная гражданская служба</a:t>
            </a:r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D1EAA04A-D34D-A81F-22A5-B71918B372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54827985"/>
              </p:ext>
            </p:extLst>
          </p:nvPr>
        </p:nvGraphicFramePr>
        <p:xfrm>
          <a:off x="617186" y="3972793"/>
          <a:ext cx="7886700" cy="11887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943350">
                  <a:extLst>
                    <a:ext uri="{9D8B030D-6E8A-4147-A177-3AD203B41FA5}">
                      <a16:colId xmlns="" xmlns:a16="http://schemas.microsoft.com/office/drawing/2014/main" val="661914573"/>
                    </a:ext>
                  </a:extLst>
                </a:gridCol>
                <a:gridCol w="3943350">
                  <a:extLst>
                    <a:ext uri="{9D8B030D-6E8A-4147-A177-3AD203B41FA5}">
                      <a16:colId xmlns="" xmlns:a16="http://schemas.microsoft.com/office/drawing/2014/main" val="2891636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Показатель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Значение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09408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Всего трудоустроено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 </a:t>
                      </a:r>
                      <a:r>
                        <a:rPr lang="ru-RU" dirty="0"/>
                        <a:t>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854713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Формат занятости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0,25 / 0,5 / 0,75 / 1,0 ставки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03024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Работа за периметром учреждения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/>
                        <a:t>человек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084907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ECC8D97-437D-78D9-A0F8-F638A67B78F2}"/>
              </a:ext>
            </a:extLst>
          </p:cNvPr>
          <p:cNvSpPr txBox="1"/>
          <p:nvPr/>
        </p:nvSpPr>
        <p:spPr>
          <a:xfrm>
            <a:off x="569772" y="335704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Трудоустройство проживающих 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022120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9AA136-FB15-EFFD-DC05-644AB9C26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Движение кадров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CFA8AF3F-64B6-A78A-3048-4942E71035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9259533"/>
              </p:ext>
            </p:extLst>
          </p:nvPr>
        </p:nvGraphicFramePr>
        <p:xfrm>
          <a:off x="628650" y="1484784"/>
          <a:ext cx="7886700" cy="288036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4078133877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831448218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9782603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/>
                        <a:t>Подразделение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Принято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Уволено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066244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Административно-хозяйственная часть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33212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Блок бытового обслуживания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457489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Общий медицинский персонал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3967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1 отделение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73356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2 отделение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19973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3 отделение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09355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4 отделение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45182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b="1"/>
                        <a:t>ИТОГО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/>
                        <a:t>36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41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69924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856386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FE3712-D499-73FC-90EE-B147C613B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80728"/>
            <a:ext cx="7886700" cy="2852737"/>
          </a:xfrm>
        </p:spPr>
        <p:txBody>
          <a:bodyPr/>
          <a:lstStyle/>
          <a:p>
            <a:r>
              <a:rPr lang="ru-R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Мероприятия по безопасности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71DBD1C-5E34-D0B7-38BA-E7F0773A11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37215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Заголовок 1"/>
          <p:cNvSpPr txBox="1"/>
          <p:nvPr/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300" b="0" strike="noStrike" spc="-1">
                <a:solidFill>
                  <a:srgbClr val="000000"/>
                </a:solidFill>
                <a:latin typeface="-webkit-standard"/>
              </a:rPr>
              <a:t>Мероприятия по безопасности и техническому оснащению</a:t>
            </a:r>
            <a:endParaRPr lang="ru-RU" sz="3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2" name="Объект 2"/>
          <p:cNvSpPr txBox="1"/>
          <p:nvPr/>
        </p:nvSpPr>
        <p:spPr>
          <a:xfrm>
            <a:off x="628560" y="1825560"/>
            <a:ext cx="7886520" cy="477144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9500" lnSpcReduction="20000"/>
          </a:bodyPr>
          <a:lstStyle/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Монтаж видеонаблюдения периметра 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учреждения (установлено 33 видеокамеры, организовано 2 рабочих места оператора наблюдения).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spc="-1" dirty="0" smtClean="0">
                <a:solidFill>
                  <a:srgbClr val="000000"/>
                </a:solidFill>
                <a:latin typeface="Calibri"/>
              </a:rPr>
              <a:t>Установка и монтаж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кнопки вызова 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группы быстрого реагирования </a:t>
            </a:r>
            <a:r>
              <a:rPr lang="ru-RU" sz="2100" b="0" strike="noStrike" spc="-1" dirty="0" err="1" smtClean="0">
                <a:solidFill>
                  <a:srgbClr val="000000"/>
                </a:solidFill>
                <a:latin typeface="Calibri"/>
              </a:rPr>
              <a:t>Росгвардии</a:t>
            </a:r>
            <a:r>
              <a:rPr lang="ru-RU" sz="21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100" spc="-1" dirty="0" smtClean="0">
                <a:solidFill>
                  <a:srgbClr val="000000"/>
                </a:solidFill>
                <a:latin typeface="Calibri"/>
              </a:rPr>
              <a:t>в Мужском и Женском корпусах.</a:t>
            </a: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Монтаж 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системы АПС и СОУЭ гаража </a:t>
            </a: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и 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складов</a:t>
            </a:r>
            <a:r>
              <a:rPr lang="ru-RU" sz="2100" spc="-1" dirty="0">
                <a:solidFill>
                  <a:srgbClr val="000000"/>
                </a:solidFill>
                <a:latin typeface="Calibri"/>
              </a:rPr>
              <a:t>.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Частичная замена охранного оборудования, переход на интернет-канал.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Система СКУД запущена в жилых корпусах учреждения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spc="-1" dirty="0">
                <a:solidFill>
                  <a:srgbClr val="000000"/>
                </a:solidFill>
                <a:latin typeface="Calibri"/>
              </a:rPr>
              <a:t>О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бработка крыши Главного корпуса противопожарным раствором.</a:t>
            </a: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Плановые </a:t>
            </a: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и внеплановые проверки охраны труда и пожарной безопасности – 20.</a:t>
            </a:r>
          </a:p>
          <a:p>
            <a:pPr>
              <a:lnSpc>
                <a:spcPct val="90000"/>
              </a:lnSpc>
              <a:spcBef>
                <a:spcPts val="751"/>
              </a:spcBef>
              <a:tabLst>
                <a:tab pos="0" algn="l"/>
              </a:tabLst>
            </a:pPr>
            <a:r>
              <a:rPr lang="ru-RU" sz="2100" b="1" strike="noStrike" spc="-1" dirty="0">
                <a:solidFill>
                  <a:srgbClr val="000000"/>
                </a:solidFill>
                <a:latin typeface="Calibri"/>
              </a:rPr>
              <a:t>Основные нарушения пожарной безопасности 2025 года:</a:t>
            </a: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Захламление эвакуационных путей, ограниченный доступ к первичным средствам пожаротушения.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Неактуальные схемы оповещения и контакты экстренных служб.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Нарушения в ведении журналов по охране труда и пожарной безопасности.</a:t>
            </a:r>
          </a:p>
          <a:p>
            <a:pPr>
              <a:lnSpc>
                <a:spcPct val="90000"/>
              </a:lnSpc>
              <a:spcBef>
                <a:spcPts val="751"/>
              </a:spcBef>
              <a:tabLst>
                <a:tab pos="0" algn="l"/>
              </a:tabLst>
            </a:pP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Заголовок 1"/>
          <p:cNvSpPr txBox="1"/>
          <p:nvPr/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300" b="0" strike="noStrike" spc="-1">
                <a:solidFill>
                  <a:srgbClr val="000000"/>
                </a:solidFill>
                <a:latin typeface="-webkit-standard"/>
              </a:rPr>
              <a:t>Обучение персонала и профилактические меры</a:t>
            </a:r>
            <a:endParaRPr lang="ru-RU" sz="3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4" name="Объект 2"/>
          <p:cNvSpPr txBox="1"/>
          <p:nvPr/>
        </p:nvSpPr>
        <p:spPr>
          <a:xfrm>
            <a:off x="628560" y="1825560"/>
            <a:ext cx="788652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2500" lnSpcReduction="10000"/>
          </a:bodyPr>
          <a:lstStyle/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Обучение и переаттестация сотрудников – 26 человек.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Ежегодное обучение 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и проверка знаний по </a:t>
            </a: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охране труда, первой помощи, СИЗ и пожарной 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безопасности – 190 человек.</a:t>
            </a: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Плановые тренировки с сотрудниками </a:t>
            </a: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и </a:t>
            </a:r>
            <a:r>
              <a:rPr lang="ru-RU" sz="2100" spc="-1" smtClean="0">
                <a:solidFill>
                  <a:srgbClr val="000000"/>
                </a:solidFill>
                <a:latin typeface="Calibri"/>
              </a:rPr>
              <a:t>проживающими</a:t>
            </a:r>
            <a:r>
              <a:rPr lang="ru-RU" sz="2100" b="0" strike="noStrike" spc="-1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– 6 (в том числе эвакуация в убежище – 1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).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 smtClean="0">
                <a:solidFill>
                  <a:srgbClr val="000000"/>
                </a:solidFill>
                <a:latin typeface="Calibri"/>
              </a:rPr>
              <a:t>Закупка 120 комплектов индивидуальной медицинской защиты.</a:t>
            </a: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Закуплена </a:t>
            </a:r>
            <a:r>
              <a:rPr lang="ru-RU" sz="2100" b="0" strike="noStrike" spc="-1" dirty="0" err="1">
                <a:solidFill>
                  <a:srgbClr val="000000"/>
                </a:solidFill>
                <a:latin typeface="Calibri"/>
              </a:rPr>
              <a:t>бутилированная</a:t>
            </a: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 вода и </a:t>
            </a:r>
            <a:r>
              <a:rPr lang="ru-RU" sz="2100" b="0" strike="noStrike" spc="-1" dirty="0" err="1">
                <a:solidFill>
                  <a:srgbClr val="000000"/>
                </a:solidFill>
                <a:latin typeface="Calibri"/>
              </a:rPr>
              <a:t>биотуалеты</a:t>
            </a: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 для пребывания в убежище при ЧС.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Контроль работы ЧОП «Защита» и устранение нарушений договора охраны.</a:t>
            </a:r>
          </a:p>
          <a:p>
            <a:pPr>
              <a:lnSpc>
                <a:spcPct val="90000"/>
              </a:lnSpc>
              <a:spcBef>
                <a:spcPts val="751"/>
              </a:spcBef>
              <a:tabLst>
                <a:tab pos="0" algn="l"/>
              </a:tabLst>
            </a:pPr>
            <a:r>
              <a:rPr lang="ru-RU" sz="2100" b="1" strike="noStrike" spc="-1" dirty="0">
                <a:solidFill>
                  <a:srgbClr val="000000"/>
                </a:solidFill>
                <a:latin typeface="Calibri"/>
              </a:rPr>
              <a:t>Меры профилактики правонарушений:</a:t>
            </a: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Организационные – повышение эффективности работы ЧОП.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Технические – увеличение арсенала технических средств.</a:t>
            </a:r>
          </a:p>
          <a:p>
            <a:pPr marL="171360" indent="-1710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100" b="0" strike="noStrike" spc="-1" dirty="0">
                <a:solidFill>
                  <a:srgbClr val="000000"/>
                </a:solidFill>
                <a:latin typeface="Calibri"/>
              </a:rPr>
              <a:t>Специальные – предотвращение преступного поведения отдельных лиц.</a:t>
            </a:r>
          </a:p>
          <a:p>
            <a:pPr>
              <a:lnSpc>
                <a:spcPct val="90000"/>
              </a:lnSpc>
              <a:spcBef>
                <a:spcPts val="751"/>
              </a:spcBef>
              <a:tabLst>
                <a:tab pos="0" algn="l"/>
              </a:tabLst>
            </a:pPr>
            <a:endParaRPr lang="ru-RU" sz="21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4112FF-DE0E-4E4D-2131-FA0733380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564904"/>
            <a:ext cx="7886700" cy="1325563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User24\Downloads\photo_5298706457819813454_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936" y="548680"/>
            <a:ext cx="4281513" cy="3528392"/>
          </a:xfrm>
          <a:prstGeom prst="rect">
            <a:avLst/>
          </a:prstGeom>
          <a:noFill/>
        </p:spPr>
      </p:pic>
      <p:pic>
        <p:nvPicPr>
          <p:cNvPr id="7" name="Picture 2" descr="C:\Users\User24\Downloads\photo_5260410012557841593_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7226" y="476114"/>
            <a:ext cx="3125134" cy="44650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40867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38138"/>
          </a:xfrm>
        </p:spPr>
        <p:txBody>
          <a:bodyPr>
            <a:normAutofit/>
          </a:bodyPr>
          <a:lstStyle/>
          <a:p>
            <a:r>
              <a:rPr lang="ru-RU" sz="2400" b="1" dirty="0"/>
              <a:t>Собственные доходы учреждения КФО 2</a:t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9" y="1535113"/>
            <a:ext cx="4042792" cy="30971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="" xmlns:a16="http://schemas.microsoft.com/office/drawing/2014/main" id="{9D5A6198-067A-DC23-5F73-D42892FF7B5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2585061088"/>
              </p:ext>
            </p:extLst>
          </p:nvPr>
        </p:nvGraphicFramePr>
        <p:xfrm>
          <a:off x="630238" y="1124744"/>
          <a:ext cx="8046220" cy="545861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11555">
                  <a:extLst>
                    <a:ext uri="{9D8B030D-6E8A-4147-A177-3AD203B41FA5}">
                      <a16:colId xmlns="" xmlns:a16="http://schemas.microsoft.com/office/drawing/2014/main" val="2779170210"/>
                    </a:ext>
                  </a:extLst>
                </a:gridCol>
                <a:gridCol w="2011555">
                  <a:extLst>
                    <a:ext uri="{9D8B030D-6E8A-4147-A177-3AD203B41FA5}">
                      <a16:colId xmlns="" xmlns:a16="http://schemas.microsoft.com/office/drawing/2014/main" val="1497916153"/>
                    </a:ext>
                  </a:extLst>
                </a:gridCol>
                <a:gridCol w="2011555">
                  <a:extLst>
                    <a:ext uri="{9D8B030D-6E8A-4147-A177-3AD203B41FA5}">
                      <a16:colId xmlns="" xmlns:a16="http://schemas.microsoft.com/office/drawing/2014/main" val="3477073975"/>
                    </a:ext>
                  </a:extLst>
                </a:gridCol>
                <a:gridCol w="2011555">
                  <a:extLst>
                    <a:ext uri="{9D8B030D-6E8A-4147-A177-3AD203B41FA5}">
                      <a16:colId xmlns="" xmlns:a16="http://schemas.microsoft.com/office/drawing/2014/main" val="2628440175"/>
                    </a:ext>
                  </a:extLst>
                </a:gridCol>
              </a:tblGrid>
              <a:tr h="546043">
                <a:tc>
                  <a:txBody>
                    <a:bodyPr/>
                    <a:lstStyle/>
                    <a:p>
                      <a:r>
                        <a:rPr lang="ru-RU" sz="1600" dirty="0"/>
                        <a:t>Показатель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2024 год, руб.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2025 год, руб.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Темп роста, %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03045907"/>
                  </a:ext>
                </a:extLst>
              </a:tr>
              <a:tr h="898795">
                <a:tc>
                  <a:txBody>
                    <a:bodyPr/>
                    <a:lstStyle/>
                    <a:p>
                      <a:r>
                        <a:rPr lang="ru-RU" sz="1600" dirty="0"/>
                        <a:t>Утверждено плановых назначений по доходам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45 882 731,17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51 572 616,21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112,40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60881070"/>
                  </a:ext>
                </a:extLst>
              </a:tr>
              <a:tr h="898795">
                <a:tc>
                  <a:txBody>
                    <a:bodyPr/>
                    <a:lstStyle/>
                    <a:p>
                      <a:r>
                        <a:rPr lang="ru-RU" sz="1600" dirty="0"/>
                        <a:t>Поступило доходов всего за отчётный период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45 852 485,21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51 589 200,50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112,51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15958067"/>
                  </a:ext>
                </a:extLst>
              </a:tr>
              <a:tr h="1317393">
                <a:tc>
                  <a:txBody>
                    <a:bodyPr/>
                    <a:lstStyle/>
                    <a:p>
                      <a:r>
                        <a:rPr lang="ru-RU" sz="1600"/>
                        <a:t>Доходы от оказания социальных услуг (пенсия проживающих, платные услуги)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45 364 562,74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50 940 761,46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112,3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7575919"/>
                  </a:ext>
                </a:extLst>
              </a:tr>
              <a:tr h="689497">
                <a:tc>
                  <a:txBody>
                    <a:bodyPr/>
                    <a:lstStyle/>
                    <a:p>
                      <a:r>
                        <a:rPr lang="ru-RU" sz="1600"/>
                        <a:t>Поступления доходов от собственности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487 922,47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632 439,04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129,62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36550315"/>
                  </a:ext>
                </a:extLst>
              </a:tr>
              <a:tr h="1108094">
                <a:tc>
                  <a:txBody>
                    <a:bodyPr/>
                    <a:lstStyle/>
                    <a:p>
                      <a:r>
                        <a:rPr lang="ru-RU" sz="1600"/>
                        <a:t>Возмещение ущерба, штрафы, неустойки, пени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—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/>
                        <a:t>16 000,00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—</a:t>
                      </a:r>
                    </a:p>
                  </a:txBody>
                  <a:tcPr marL="44855" marR="44855" marT="22427" marB="2242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9650493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920" y="80805"/>
            <a:ext cx="5032167" cy="543197"/>
          </a:xfrm>
        </p:spPr>
        <p:txBody>
          <a:bodyPr>
            <a:normAutofit/>
          </a:bodyPr>
          <a:lstStyle/>
          <a:p>
            <a:r>
              <a:rPr lang="ru-RU" sz="1800" b="1" dirty="0"/>
              <a:t>Основные расходы за 2025 год КФО 2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1920" y="803845"/>
            <a:ext cx="4456104" cy="5073427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Основные расходы произведены по следующим направлениям: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Прочие выплаты (предварительные медосмотры при приёме на работу, командировочные расходы) — 485 285,72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Суточные расходы при нахождении в командировке — 37 300,00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Оплата труда, материальная помощь — 14 660 889,84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Начисления на оплату труда — 4 695 100,49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Расходы, связанные с капитальным ремонтом государственного имущества — 544 757,63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Услуги связи — 388 033,33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Услуги по вывозу умерших — 20 500,00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Коммунальные услуги (электроэнергия, теплоснабжение, водоснабжение) — 11 831 501,05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Коммунальные услуги (вывоз мусора) — 722 746,71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Услуги по содержанию имущества — 2 547 318,24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Прочие работы и услуги — 5 759 540,76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Услуги страхования — 43 041,76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Приобретение основных средств — 433 680,00 руб.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Увеличение стоимости материальных запасов — 10 064 321,26 руб.,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в том числе приобретение продуктов питания (подарки ко дням рождения, хлебобулочные изделия), бензина, прочих материальных запасов, лекарственных и медицинских изделий.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/>
              <a:t>Прочие налоги и государственная пошлина — 684 453,23 руб.</a:t>
            </a:r>
          </a:p>
          <a:p>
            <a:endParaRPr lang="ru-RU" sz="800" dirty="0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="" xmlns:a16="http://schemas.microsoft.com/office/drawing/2014/main" id="{B4F16848-765F-BB2C-47A2-F3FA2B8F8D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50211764"/>
              </p:ext>
            </p:extLst>
          </p:nvPr>
        </p:nvGraphicFramePr>
        <p:xfrm>
          <a:off x="4932043" y="352404"/>
          <a:ext cx="3736101" cy="5976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3050"/>
            <a:ext cx="2997969" cy="635670"/>
          </a:xfrm>
        </p:spPr>
        <p:txBody>
          <a:bodyPr/>
          <a:lstStyle/>
          <a:p>
            <a:r>
              <a:rPr lang="ru-RU" b="1" dirty="0"/>
              <a:t>Анализ зарплаты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08933935"/>
              </p:ext>
            </p:extLst>
          </p:nvPr>
        </p:nvGraphicFramePr>
        <p:xfrm>
          <a:off x="3491881" y="764704"/>
          <a:ext cx="5194921" cy="55620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5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08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247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58045">
                <a:tc>
                  <a:txBody>
                    <a:bodyPr/>
                    <a:lstStyle/>
                    <a:p>
                      <a:endParaRPr lang="ru-RU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8045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Врачи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145 660,00 </a:t>
                      </a:r>
                      <a:endParaRPr lang="ru-RU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122 640,0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118,77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8045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СМП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72 830,00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61 403,30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118,77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58045"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ММП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72 830,00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61 320,00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118,77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40426"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Соц.работники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АУП</a:t>
                      </a:r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Средняя зарплата по учреждению</a:t>
                      </a:r>
                      <a:endParaRPr lang="ru-RU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72 830,00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 56 770,17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66 726,69</a:t>
                      </a:r>
                    </a:p>
                    <a:p>
                      <a:endParaRPr lang="ru-RU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/>
                        <a:t>63 </a:t>
                      </a:r>
                      <a:r>
                        <a:rPr lang="ru-RU" sz="1600" baseline="0" dirty="0" smtClean="0"/>
                        <a:t>000,00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47 411,11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57 118,26</a:t>
                      </a:r>
                      <a:endParaRPr lang="ru-RU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115,6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119,74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baseline="0" dirty="0" smtClean="0"/>
                        <a:t>116,82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980728"/>
            <a:ext cx="3141985" cy="5145435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Средняя заработная плата относительно среднесписочной численности по учреждению за 2025 года составляет   66 726,69 рублей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или 116,82 % от заработной платы за аналогичный период 2024 (57 118,26 рублей).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Достижение целевого показателя, установленного Указом Президента РФ от 07.05.2012г № 597 за 2025 составляет по категориям: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Врачи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200%,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социальный работник - 100%, СМП -100%, ММП -100%.</a:t>
            </a:r>
          </a:p>
          <a:p>
            <a:pPr algn="just"/>
            <a:r>
              <a:rPr lang="ru-RU" sz="1600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6E39DB-0367-2BF1-4156-0DE984AC5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52736"/>
            <a:ext cx="7886700" cy="2852737"/>
          </a:xfrm>
        </p:spPr>
        <p:txBody>
          <a:bodyPr/>
          <a:lstStyle/>
          <a:p>
            <a:r>
              <a:rPr lang="ru-RU" dirty="0" smtClean="0"/>
              <a:t>Выполнение государственного задания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1355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8185</TotalTime>
  <Words>2414</Words>
  <Application>Microsoft Office PowerPoint</Application>
  <PresentationFormat>Экран (4:3)</PresentationFormat>
  <Paragraphs>610</Paragraphs>
  <Slides>56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Тема Office</vt:lpstr>
      <vt:lpstr>Отчет руководителя по итогам работы за 2025 год</vt:lpstr>
      <vt:lpstr>Исполнение плана финансово-хозяйственной деятельности</vt:lpstr>
      <vt:lpstr>Субсидии на выполнение государственного задания</vt:lpstr>
      <vt:lpstr>                                                                                                        Структура основных  расходов по КФО 4 </vt:lpstr>
      <vt:lpstr> Достижение результатов использования субсидий на иные цели КФО 5</vt:lpstr>
      <vt:lpstr>Собственные доходы учреждения КФО 2  </vt:lpstr>
      <vt:lpstr>Основные расходы за 2025 год КФО 2</vt:lpstr>
      <vt:lpstr>Анализ зарплаты </vt:lpstr>
      <vt:lpstr>Выполнение государственного задания</vt:lpstr>
      <vt:lpstr>Численность и структура размещения</vt:lpstr>
      <vt:lpstr>Ключевые тенденции</vt:lpstr>
      <vt:lpstr>Динамика исполнения государственного задания </vt:lpstr>
      <vt:lpstr>Закупочная деятельность</vt:lpstr>
      <vt:lpstr>Принципы: прозрачность, конкуренция, экономия бюджета. </vt:lpstr>
      <vt:lpstr>Административно-хозяйственная деятельность</vt:lpstr>
      <vt:lpstr>Субсидии и инвестиции</vt:lpstr>
      <vt:lpstr>Слайд 17</vt:lpstr>
      <vt:lpstr>Работы и улучшения хозяйственной службы</vt:lpstr>
      <vt:lpstr>Слайд 19</vt:lpstr>
      <vt:lpstr>Социальная реабилитация</vt:lpstr>
      <vt:lpstr>Динамика активности</vt:lpstr>
      <vt:lpstr>Слайд 22</vt:lpstr>
      <vt:lpstr>Волонтерская деятельность </vt:lpstr>
      <vt:lpstr>Слайд 24</vt:lpstr>
      <vt:lpstr>Спортивные достижения</vt:lpstr>
      <vt:lpstr>Слайд 26</vt:lpstr>
      <vt:lpstr>Трудоустройство и профессиональное обучение</vt:lpstr>
      <vt:lpstr>Слайд 28</vt:lpstr>
      <vt:lpstr>Культурно-творческая деятельность</vt:lpstr>
      <vt:lpstr>Слайд 30</vt:lpstr>
      <vt:lpstr>Сотрудничество с благотворительными и общественными организациями </vt:lpstr>
      <vt:lpstr>Слайд 32</vt:lpstr>
      <vt:lpstr>Итоги и перспективы </vt:lpstr>
      <vt:lpstr> Благодарим</vt:lpstr>
      <vt:lpstr>Медицинская деятельность </vt:lpstr>
      <vt:lpstr>Слайд 36</vt:lpstr>
      <vt:lpstr>Паллиативная помощь и интенсивный уход</vt:lpstr>
      <vt:lpstr>Индивидуальные программы и ТСР</vt:lpstr>
      <vt:lpstr>Взаимодействие с организациями и проекты</vt:lpstr>
      <vt:lpstr>Слайд 40</vt:lpstr>
      <vt:lpstr>Диспансеризация и медицинская поддержка</vt:lpstr>
      <vt:lpstr>Юридическая деятельность  </vt:lpstr>
      <vt:lpstr>Судебная статистика 2025</vt:lpstr>
      <vt:lpstr>Юридическая помощь</vt:lpstr>
      <vt:lpstr>Кадровая деятельность</vt:lpstr>
      <vt:lpstr>Слайд 46</vt:lpstr>
      <vt:lpstr>Слайд 47</vt:lpstr>
      <vt:lpstr>Слайд 48</vt:lpstr>
      <vt:lpstr>Слайд 49</vt:lpstr>
      <vt:lpstr>Обучающие семинары</vt:lpstr>
      <vt:lpstr>Особые категории работников</vt:lpstr>
      <vt:lpstr>Движение кадров</vt:lpstr>
      <vt:lpstr>Мероприятия по безопасности</vt:lpstr>
      <vt:lpstr>Слайд 54</vt:lpstr>
      <vt:lpstr>Слайд 55</vt:lpstr>
      <vt:lpstr> </vt:lpstr>
    </vt:vector>
  </TitlesOfParts>
  <Company>slider999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плана финансово-хозяйственной деятельности за 2025 год</dc:title>
  <dc:creator>User</dc:creator>
  <cp:lastModifiedBy>User24</cp:lastModifiedBy>
  <cp:revision>124</cp:revision>
  <dcterms:created xsi:type="dcterms:W3CDTF">2026-02-09T06:19:49Z</dcterms:created>
  <dcterms:modified xsi:type="dcterms:W3CDTF">2026-03-11T05:38:48Z</dcterms:modified>
</cp:coreProperties>
</file>